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6"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542" autoAdjust="0"/>
  </p:normalViewPr>
  <p:slideViewPr>
    <p:cSldViewPr snapToGrid="0" snapToObjects="1">
      <p:cViewPr varScale="1">
        <p:scale>
          <a:sx n="95" d="100"/>
          <a:sy n="95" d="100"/>
        </p:scale>
        <p:origin x="-1488" y="-96"/>
      </p:cViewPr>
      <p:guideLst>
        <p:guide orient="horz" pos="2160"/>
        <p:guide pos="2880"/>
      </p:guideLst>
    </p:cSldViewPr>
  </p:slideViewPr>
  <p:outlineViewPr>
    <p:cViewPr>
      <p:scale>
        <a:sx n="33" d="100"/>
        <a:sy n="33" d="100"/>
      </p:scale>
      <p:origin x="0" y="5160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F18569-5560-0749-B011-733B28A8FA50}"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18569-5560-0749-B011-733B28A8FA50}"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18569-5560-0749-B011-733B28A8FA50}"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18569-5560-0749-B011-733B28A8FA50}"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F18569-5560-0749-B011-733B28A8FA50}"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F18569-5560-0749-B011-733B28A8FA50}" type="datetimeFigureOut">
              <a:rPr lang="en-US" smtClean="0"/>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F18569-5560-0749-B011-733B28A8FA50}" type="datetimeFigureOut">
              <a:rPr lang="en-US" smtClean="0"/>
              <a:t>4/26/12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F18569-5560-0749-B011-733B28A8FA50}" type="datetimeFigureOut">
              <a:rPr lang="en-US" smtClean="0"/>
              <a:t>4/26/12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18569-5560-0749-B011-733B28A8FA50}" type="datetimeFigureOut">
              <a:rPr lang="en-US" smtClean="0"/>
              <a:t>4/26/12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18569-5560-0749-B011-733B28A8FA50}" type="datetimeFigureOut">
              <a:rPr lang="en-US" smtClean="0"/>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F18569-5560-0749-B011-733B28A8FA50}" type="datetimeFigureOut">
              <a:rPr lang="en-US" smtClean="0"/>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4C7DC-5A0B-2846-8BA7-AEC8C906E8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18569-5560-0749-B011-733B28A8FA50}" type="datetimeFigureOut">
              <a:rPr lang="en-US" smtClean="0"/>
              <a:t>4/26/12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4C7DC-5A0B-2846-8BA7-AEC8C906E8F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470025"/>
          </a:xfrm>
        </p:spPr>
        <p:txBody>
          <a:bodyPr>
            <a:normAutofit fontScale="90000"/>
          </a:bodyPr>
          <a:lstStyle/>
          <a:p>
            <a:r>
              <a:rPr lang="en-US" b="1" dirty="0">
                <a:latin typeface="Didot"/>
                <a:cs typeface="Didot"/>
              </a:rPr>
              <a:t>THEOLOGY OF THE BODY</a:t>
            </a:r>
            <a:r>
              <a:rPr lang="en-US" dirty="0" smtClean="0">
                <a:latin typeface="Didot"/>
                <a:cs typeface="Didot"/>
              </a:rPr>
              <a:t/>
            </a:r>
            <a:br>
              <a:rPr lang="en-US" dirty="0" smtClean="0">
                <a:latin typeface="Didot"/>
                <a:cs typeface="Didot"/>
              </a:rPr>
            </a:br>
            <a:r>
              <a:rPr lang="en-US" dirty="0" smtClean="0">
                <a:latin typeface="Didot"/>
                <a:cs typeface="Didot"/>
              </a:rPr>
              <a:t>for Teens</a:t>
            </a:r>
            <a:endParaRPr lang="en-US" dirty="0">
              <a:latin typeface="Didot"/>
              <a:cs typeface="Didot"/>
            </a:endParaRPr>
          </a:p>
        </p:txBody>
      </p:sp>
      <p:pic>
        <p:nvPicPr>
          <p:cNvPr id="4" name="Picture 3" descr="bodyteens.jpg"/>
          <p:cNvPicPr>
            <a:picLocks noChangeAspect="1"/>
          </p:cNvPicPr>
          <p:nvPr/>
        </p:nvPicPr>
        <p:blipFill>
          <a:blip r:embed="rId2"/>
          <a:stretch>
            <a:fillRect/>
          </a:stretch>
        </p:blipFill>
        <p:spPr>
          <a:xfrm>
            <a:off x="1895475" y="2512375"/>
            <a:ext cx="5353050" cy="2876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4808"/>
            <a:ext cx="8229600" cy="5651356"/>
          </a:xfrm>
        </p:spPr>
        <p:txBody>
          <a:bodyPr>
            <a:normAutofit fontScale="70000" lnSpcReduction="20000"/>
          </a:bodyPr>
          <a:lstStyle/>
          <a:p>
            <a:pPr>
              <a:buNone/>
            </a:pPr>
            <a:r>
              <a:rPr lang="en-US" i="1" dirty="0">
                <a:latin typeface="Didot"/>
                <a:cs typeface="Didot"/>
              </a:rPr>
              <a:t>Nuptial Meaning of the Body</a:t>
            </a:r>
            <a:r>
              <a:rPr lang="en-US" dirty="0">
                <a:latin typeface="Didot"/>
                <a:cs typeface="Didot"/>
              </a:rPr>
              <a:t> - our bodies reveal its own meaning</a:t>
            </a:r>
          </a:p>
          <a:p>
            <a:pPr>
              <a:buNone/>
            </a:pPr>
            <a:r>
              <a:rPr lang="en-US" dirty="0">
                <a:latin typeface="Didot"/>
                <a:cs typeface="Didot"/>
              </a:rPr>
              <a:t>		in which it becomes a gift.</a:t>
            </a:r>
          </a:p>
          <a:p>
            <a:pPr>
              <a:buNone/>
            </a:pPr>
            <a:r>
              <a:rPr lang="en-US" dirty="0">
                <a:latin typeface="Didot"/>
                <a:cs typeface="Didot"/>
              </a:rPr>
              <a:t> </a:t>
            </a:r>
          </a:p>
          <a:p>
            <a:pPr>
              <a:buNone/>
            </a:pPr>
            <a:r>
              <a:rPr lang="en-US" i="1" dirty="0">
                <a:latin typeface="Didot"/>
                <a:cs typeface="Didot"/>
              </a:rPr>
              <a:t>Original Unity</a:t>
            </a:r>
            <a:r>
              <a:rPr lang="en-US" dirty="0">
                <a:latin typeface="Didot"/>
                <a:cs typeface="Didot"/>
              </a:rPr>
              <a:t> - the initial experience of perfect unity as they live in </a:t>
            </a:r>
          </a:p>
          <a:p>
            <a:pPr>
              <a:buNone/>
            </a:pPr>
            <a:r>
              <a:rPr lang="en-US" dirty="0">
                <a:latin typeface="Didot"/>
                <a:cs typeface="Didot"/>
              </a:rPr>
              <a:t>		communion with each other.</a:t>
            </a:r>
          </a:p>
          <a:p>
            <a:pPr>
              <a:buNone/>
            </a:pPr>
            <a:r>
              <a:rPr lang="en-US" dirty="0">
                <a:latin typeface="Didot"/>
                <a:cs typeface="Didot"/>
              </a:rPr>
              <a:t> </a:t>
            </a:r>
          </a:p>
          <a:p>
            <a:pPr>
              <a:buNone/>
            </a:pPr>
            <a:r>
              <a:rPr lang="en-US" dirty="0">
                <a:latin typeface="Didot"/>
                <a:cs typeface="Didot"/>
              </a:rPr>
              <a:t>God’s love can be described as:</a:t>
            </a:r>
          </a:p>
          <a:p>
            <a:pPr>
              <a:buNone/>
            </a:pPr>
            <a:r>
              <a:rPr lang="en-US" dirty="0">
                <a:latin typeface="Didot"/>
                <a:cs typeface="Didot"/>
              </a:rPr>
              <a:t> </a:t>
            </a:r>
          </a:p>
          <a:p>
            <a:pPr>
              <a:buNone/>
            </a:pPr>
            <a:r>
              <a:rPr lang="en-US" dirty="0">
                <a:latin typeface="Didot"/>
                <a:cs typeface="Didot"/>
              </a:rPr>
              <a:t>	</a:t>
            </a:r>
            <a:r>
              <a:rPr lang="en-US" i="1" dirty="0">
                <a:latin typeface="Didot"/>
                <a:cs typeface="Didot"/>
              </a:rPr>
              <a:t>Free </a:t>
            </a:r>
            <a:r>
              <a:rPr lang="en-US" dirty="0">
                <a:latin typeface="Didot"/>
                <a:cs typeface="Didot"/>
              </a:rPr>
              <a:t>- given to us without limit.</a:t>
            </a:r>
          </a:p>
          <a:p>
            <a:pPr>
              <a:buNone/>
            </a:pPr>
            <a:r>
              <a:rPr lang="en-US" dirty="0" smtClean="0">
                <a:latin typeface="Didot"/>
                <a:cs typeface="Didot"/>
              </a:rPr>
              <a:t> </a:t>
            </a:r>
            <a:r>
              <a:rPr lang="en-US" dirty="0">
                <a:latin typeface="Didot"/>
                <a:cs typeface="Didot"/>
              </a:rPr>
              <a:t>	</a:t>
            </a:r>
            <a:r>
              <a:rPr lang="en-US" i="1" dirty="0" smtClean="0">
                <a:latin typeface="Didot"/>
                <a:cs typeface="Didot"/>
              </a:rPr>
              <a:t>Total</a:t>
            </a:r>
            <a:r>
              <a:rPr lang="en-US" dirty="0" smtClean="0">
                <a:latin typeface="Didot"/>
                <a:cs typeface="Didot"/>
              </a:rPr>
              <a:t> </a:t>
            </a:r>
            <a:r>
              <a:rPr lang="en-US" dirty="0">
                <a:latin typeface="Didot"/>
                <a:cs typeface="Didot"/>
              </a:rPr>
              <a:t>- God’s love is complete, and He gives all to us.</a:t>
            </a:r>
          </a:p>
          <a:p>
            <a:pPr>
              <a:buNone/>
            </a:pPr>
            <a:r>
              <a:rPr lang="en-US" dirty="0" smtClean="0">
                <a:latin typeface="Didot"/>
                <a:cs typeface="Didot"/>
              </a:rPr>
              <a:t> </a:t>
            </a:r>
            <a:r>
              <a:rPr lang="en-US" dirty="0">
                <a:latin typeface="Didot"/>
                <a:cs typeface="Didot"/>
              </a:rPr>
              <a:t>	</a:t>
            </a:r>
            <a:r>
              <a:rPr lang="en-US" i="1" dirty="0" smtClean="0">
                <a:latin typeface="Didot"/>
                <a:cs typeface="Didot"/>
              </a:rPr>
              <a:t>Faithful</a:t>
            </a:r>
            <a:r>
              <a:rPr lang="en-US" dirty="0" smtClean="0">
                <a:latin typeface="Didot"/>
                <a:cs typeface="Didot"/>
              </a:rPr>
              <a:t> </a:t>
            </a:r>
            <a:r>
              <a:rPr lang="en-US" dirty="0">
                <a:latin typeface="Didot"/>
                <a:cs typeface="Didot"/>
              </a:rPr>
              <a:t>- God never abandons us and never stops loving us.</a:t>
            </a:r>
          </a:p>
          <a:p>
            <a:pPr>
              <a:buNone/>
            </a:pPr>
            <a:r>
              <a:rPr lang="en-US" dirty="0" smtClean="0">
                <a:latin typeface="Didot"/>
                <a:cs typeface="Didot"/>
              </a:rPr>
              <a:t> </a:t>
            </a:r>
            <a:r>
              <a:rPr lang="en-US" dirty="0">
                <a:latin typeface="Didot"/>
                <a:cs typeface="Didot"/>
              </a:rPr>
              <a:t>	</a:t>
            </a:r>
            <a:r>
              <a:rPr lang="en-US" i="1" dirty="0" smtClean="0">
                <a:latin typeface="Didot"/>
                <a:cs typeface="Didot"/>
              </a:rPr>
              <a:t>Fruitful</a:t>
            </a:r>
            <a:r>
              <a:rPr lang="en-US" dirty="0" smtClean="0">
                <a:latin typeface="Didot"/>
                <a:cs typeface="Didot"/>
              </a:rPr>
              <a:t> </a:t>
            </a:r>
            <a:r>
              <a:rPr lang="en-US" dirty="0">
                <a:latin typeface="Didot"/>
                <a:cs typeface="Didot"/>
              </a:rPr>
              <a:t>- God’s love brings us life.  Jesus died for us, so that </a:t>
            </a:r>
            <a:endParaRPr lang="en-US" dirty="0" smtClean="0">
              <a:latin typeface="Didot"/>
              <a:cs typeface="Didot"/>
            </a:endParaRPr>
          </a:p>
          <a:p>
            <a:pPr>
              <a:buNone/>
            </a:pPr>
            <a:r>
              <a:rPr lang="en-US" dirty="0" smtClean="0">
                <a:latin typeface="Didot"/>
                <a:cs typeface="Didot"/>
              </a:rPr>
              <a:t>	</a:t>
            </a:r>
            <a:r>
              <a:rPr lang="en-US" dirty="0">
                <a:latin typeface="Didot"/>
                <a:cs typeface="Didot"/>
              </a:rPr>
              <a:t>we could have new life</a:t>
            </a:r>
            <a:r>
              <a:rPr lang="en-US" dirty="0" smtClean="0">
                <a:latin typeface="Didot"/>
                <a:cs typeface="Didot"/>
              </a:rPr>
              <a:t>.</a:t>
            </a:r>
          </a:p>
          <a:p>
            <a:pPr>
              <a:buNone/>
            </a:pPr>
            <a:endParaRPr lang="en-US" i="1" dirty="0" smtClean="0">
              <a:latin typeface="Didot"/>
              <a:cs typeface="Didot"/>
            </a:endParaRPr>
          </a:p>
          <a:p>
            <a:pPr>
              <a:buNone/>
            </a:pPr>
            <a:r>
              <a:rPr lang="en-US" i="1" dirty="0" smtClean="0">
                <a:latin typeface="Didot"/>
                <a:cs typeface="Didot"/>
              </a:rPr>
              <a:t>Historical </a:t>
            </a:r>
            <a:r>
              <a:rPr lang="en-US" i="1" dirty="0">
                <a:latin typeface="Didot"/>
                <a:cs typeface="Didot"/>
              </a:rPr>
              <a:t>Man</a:t>
            </a:r>
            <a:r>
              <a:rPr lang="en-US" dirty="0">
                <a:latin typeface="Didot"/>
                <a:cs typeface="Didot"/>
              </a:rPr>
              <a:t> - period that begins with original sin and ends when Christ returns.</a:t>
            </a:r>
          </a:p>
          <a:p>
            <a:pPr>
              <a:buNone/>
            </a:pPr>
            <a:endParaRPr lang="en-US" dirty="0" smtClean="0">
              <a:latin typeface="Didot"/>
              <a:cs typeface="Didot"/>
            </a:endParaRPr>
          </a:p>
          <a:p>
            <a:endParaRPr lang="en-US" dirty="0">
              <a:latin typeface="Didot"/>
              <a:cs typeface="Didot"/>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5549"/>
          </a:xfrm>
        </p:spPr>
        <p:txBody>
          <a:bodyPr>
            <a:normAutofit fontScale="90000"/>
          </a:bodyPr>
          <a:lstStyle/>
          <a:p>
            <a:r>
              <a:rPr lang="en-US" u="sng" dirty="0" smtClean="0">
                <a:latin typeface="Didot"/>
                <a:cs typeface="Didot"/>
              </a:rPr>
              <a:t/>
            </a:r>
            <a:br>
              <a:rPr lang="en-US" u="sng" dirty="0" smtClean="0">
                <a:latin typeface="Didot"/>
                <a:cs typeface="Didot"/>
              </a:rPr>
            </a:br>
            <a:r>
              <a:rPr lang="en-US" u="sng" dirty="0">
                <a:latin typeface="Didot"/>
                <a:cs typeface="Didot"/>
              </a:rPr>
              <a:t/>
            </a:r>
            <a:br>
              <a:rPr lang="en-US" u="sng" dirty="0">
                <a:latin typeface="Didot"/>
                <a:cs typeface="Didot"/>
              </a:rPr>
            </a:br>
            <a:r>
              <a:rPr lang="en-US" sz="3000" dirty="0" smtClean="0">
                <a:latin typeface="Didot"/>
                <a:cs typeface="Didot"/>
              </a:rPr>
              <a:t>Chapter </a:t>
            </a:r>
            <a:r>
              <a:rPr lang="en-US" sz="3000" dirty="0">
                <a:latin typeface="Didot"/>
                <a:cs typeface="Didot"/>
              </a:rPr>
              <a:t>Four.  Hope and Redemption in Christ</a:t>
            </a:r>
            <a:r>
              <a:rPr lang="en-US" dirty="0">
                <a:latin typeface="Didot"/>
                <a:cs typeface="Didot"/>
              </a:rPr>
              <a:t/>
            </a:r>
            <a:br>
              <a:rPr lang="en-US" dirty="0">
                <a:latin typeface="Didot"/>
                <a:cs typeface="Didot"/>
              </a:rPr>
            </a:br>
            <a:r>
              <a:rPr lang="en-US" dirty="0">
                <a:latin typeface="Didot"/>
                <a:cs typeface="Didot"/>
              </a:rPr>
              <a:t> </a:t>
            </a:r>
            <a:br>
              <a:rPr lang="en-US" dirty="0">
                <a:latin typeface="Didot"/>
                <a:cs typeface="Didot"/>
              </a:rPr>
            </a:br>
            <a:endParaRPr lang="en-US" dirty="0">
              <a:latin typeface="Didot"/>
              <a:cs typeface="Didot"/>
            </a:endParaRPr>
          </a:p>
        </p:txBody>
      </p:sp>
      <p:sp>
        <p:nvSpPr>
          <p:cNvPr id="3" name="Content Placeholder 2"/>
          <p:cNvSpPr>
            <a:spLocks noGrp="1"/>
          </p:cNvSpPr>
          <p:nvPr>
            <p:ph idx="1"/>
          </p:nvPr>
        </p:nvSpPr>
        <p:spPr>
          <a:xfrm>
            <a:off x="249260" y="1080187"/>
            <a:ext cx="4878383" cy="5484025"/>
          </a:xfrm>
        </p:spPr>
        <p:txBody>
          <a:bodyPr>
            <a:normAutofit fontScale="55000" lnSpcReduction="20000"/>
          </a:bodyPr>
          <a:lstStyle/>
          <a:p>
            <a:pPr>
              <a:buNone/>
            </a:pPr>
            <a:r>
              <a:rPr lang="en-US" dirty="0">
                <a:latin typeface="Didot"/>
                <a:cs typeface="Didot"/>
              </a:rPr>
              <a:t>God desires us to be with Him in heaven.  Jesus is our invitation and ticket</a:t>
            </a:r>
            <a:r>
              <a:rPr lang="en-US" dirty="0" smtClean="0">
                <a:latin typeface="Didot"/>
                <a:cs typeface="Didot"/>
              </a:rPr>
              <a:t> to </a:t>
            </a:r>
            <a:r>
              <a:rPr lang="en-US" dirty="0">
                <a:latin typeface="Didot"/>
                <a:cs typeface="Didot"/>
              </a:rPr>
              <a:t>enter His kingdom.  By His sacrifice, we may enjoy a union with Him in heaven – the marriage of perfect love between Christ and His Church.</a:t>
            </a:r>
          </a:p>
          <a:p>
            <a:pPr>
              <a:buNone/>
            </a:pPr>
            <a:r>
              <a:rPr lang="en-US" dirty="0">
                <a:latin typeface="Didot"/>
                <a:cs typeface="Didot"/>
              </a:rPr>
              <a:t> </a:t>
            </a:r>
          </a:p>
          <a:p>
            <a:pPr>
              <a:buNone/>
            </a:pPr>
            <a:r>
              <a:rPr lang="en-US" i="1" dirty="0">
                <a:latin typeface="Didot"/>
                <a:cs typeface="Didot"/>
              </a:rPr>
              <a:t>Eschatological Man</a:t>
            </a:r>
            <a:r>
              <a:rPr lang="en-US" dirty="0">
                <a:latin typeface="Didot"/>
                <a:cs typeface="Didot"/>
              </a:rPr>
              <a:t> - is the final stage of perfection achieved in the </a:t>
            </a:r>
          </a:p>
          <a:p>
            <a:pPr>
              <a:buNone/>
            </a:pPr>
            <a:r>
              <a:rPr lang="en-US" dirty="0">
                <a:latin typeface="Didot"/>
                <a:cs typeface="Didot"/>
              </a:rPr>
              <a:t>	</a:t>
            </a:r>
            <a:r>
              <a:rPr lang="en-US" dirty="0" smtClean="0">
                <a:latin typeface="Didot"/>
                <a:cs typeface="Didot"/>
              </a:rPr>
              <a:t>	Resurrection </a:t>
            </a:r>
            <a:r>
              <a:rPr lang="en-US" dirty="0">
                <a:latin typeface="Didot"/>
                <a:cs typeface="Didot"/>
              </a:rPr>
              <a:t>at the end of time where we will be freed </a:t>
            </a:r>
          </a:p>
          <a:p>
            <a:pPr>
              <a:buNone/>
            </a:pPr>
            <a:r>
              <a:rPr lang="en-US" dirty="0">
                <a:latin typeface="Didot"/>
                <a:cs typeface="Didot"/>
              </a:rPr>
              <a:t>		from any tensions between the flesh and spirit.</a:t>
            </a:r>
          </a:p>
          <a:p>
            <a:pPr>
              <a:buNone/>
            </a:pPr>
            <a:r>
              <a:rPr lang="en-US" dirty="0">
                <a:latin typeface="Didot"/>
                <a:cs typeface="Didot"/>
              </a:rPr>
              <a:t> </a:t>
            </a:r>
          </a:p>
          <a:p>
            <a:pPr>
              <a:buNone/>
            </a:pPr>
            <a:r>
              <a:rPr lang="en-US" dirty="0">
                <a:latin typeface="Didot"/>
                <a:cs typeface="Didot"/>
              </a:rPr>
              <a:t>Read page 52 “The Room”.</a:t>
            </a:r>
          </a:p>
          <a:p>
            <a:pPr>
              <a:buNone/>
            </a:pPr>
            <a:r>
              <a:rPr lang="en-US" dirty="0">
                <a:latin typeface="Didot"/>
                <a:cs typeface="Didot"/>
              </a:rPr>
              <a:t> </a:t>
            </a:r>
          </a:p>
          <a:p>
            <a:pPr>
              <a:buNone/>
            </a:pPr>
            <a:r>
              <a:rPr lang="en-US" dirty="0">
                <a:latin typeface="Didot"/>
                <a:cs typeface="Didot"/>
              </a:rPr>
              <a:t>Because of our tendency to sin, God gives us help to overcome it.  He </a:t>
            </a:r>
          </a:p>
          <a:p>
            <a:pPr>
              <a:buNone/>
            </a:pPr>
            <a:r>
              <a:rPr lang="en-US" dirty="0">
                <a:latin typeface="Didot"/>
                <a:cs typeface="Didot"/>
              </a:rPr>
              <a:t>		sends His Son to redeem us (our bodies and our desires).</a:t>
            </a:r>
          </a:p>
          <a:p>
            <a:pPr>
              <a:buNone/>
            </a:pPr>
            <a:endParaRPr lang="en-US" dirty="0">
              <a:latin typeface="Didot"/>
              <a:cs typeface="Didot"/>
            </a:endParaRPr>
          </a:p>
        </p:txBody>
      </p:sp>
      <p:pic>
        <p:nvPicPr>
          <p:cNvPr id="4" name="Picture 3" descr="heaven-gate.jpg"/>
          <p:cNvPicPr>
            <a:picLocks noChangeAspect="1"/>
          </p:cNvPicPr>
          <p:nvPr/>
        </p:nvPicPr>
        <p:blipFill>
          <a:blip r:embed="rId2"/>
          <a:stretch>
            <a:fillRect/>
          </a:stretch>
        </p:blipFill>
        <p:spPr>
          <a:xfrm>
            <a:off x="5127643" y="2256704"/>
            <a:ext cx="3649554" cy="27815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366"/>
            <a:ext cx="8229600" cy="5793798"/>
          </a:xfrm>
        </p:spPr>
        <p:txBody>
          <a:bodyPr>
            <a:normAutofit fontScale="70000" lnSpcReduction="20000"/>
          </a:bodyPr>
          <a:lstStyle/>
          <a:p>
            <a:pPr>
              <a:buNone/>
            </a:pPr>
            <a:r>
              <a:rPr lang="en-US" dirty="0">
                <a:latin typeface="Didot"/>
                <a:cs typeface="Didot"/>
              </a:rPr>
              <a:t>In eternity, we will experience the fullness of Christ’s redemption; and</a:t>
            </a:r>
            <a:r>
              <a:rPr lang="en-US" dirty="0" smtClean="0">
                <a:latin typeface="Didot"/>
                <a:cs typeface="Didot"/>
              </a:rPr>
              <a:t> when </a:t>
            </a:r>
            <a:r>
              <a:rPr lang="en-US" dirty="0">
                <a:latin typeface="Didot"/>
                <a:cs typeface="Didot"/>
              </a:rPr>
              <a:t>we are rejoined with our bodies, they will be our glorified bodies.</a:t>
            </a:r>
          </a:p>
          <a:p>
            <a:pPr>
              <a:buNone/>
            </a:pPr>
            <a:r>
              <a:rPr lang="en-US" dirty="0">
                <a:latin typeface="Didot"/>
                <a:cs typeface="Didot"/>
              </a:rPr>
              <a:t> </a:t>
            </a:r>
          </a:p>
          <a:p>
            <a:pPr>
              <a:buNone/>
            </a:pPr>
            <a:r>
              <a:rPr lang="en-US" dirty="0">
                <a:latin typeface="Didot"/>
                <a:cs typeface="Didot"/>
              </a:rPr>
              <a:t>The nuptial meaning of the body not only points toward our union on earth, but to our heavenly marriage.</a:t>
            </a:r>
          </a:p>
          <a:p>
            <a:pPr>
              <a:buNone/>
            </a:pPr>
            <a:r>
              <a:rPr lang="en-US" dirty="0">
                <a:latin typeface="Didot"/>
                <a:cs typeface="Didot"/>
              </a:rPr>
              <a:t> </a:t>
            </a:r>
          </a:p>
          <a:p>
            <a:pPr>
              <a:buNone/>
            </a:pPr>
            <a:r>
              <a:rPr lang="en-US" dirty="0">
                <a:latin typeface="Didot"/>
                <a:cs typeface="Didot"/>
              </a:rPr>
              <a:t>	-Eschatological man will be married, but not on earth.  We will be married as members of the Church, the bride of Christ.</a:t>
            </a:r>
          </a:p>
          <a:p>
            <a:pPr>
              <a:buNone/>
            </a:pPr>
            <a:r>
              <a:rPr lang="en-US" dirty="0">
                <a:latin typeface="Didot"/>
                <a:cs typeface="Didot"/>
              </a:rPr>
              <a:t> </a:t>
            </a:r>
            <a:endParaRPr lang="en-US" dirty="0" smtClean="0">
              <a:latin typeface="Didot"/>
              <a:cs typeface="Didot"/>
            </a:endParaRPr>
          </a:p>
          <a:p>
            <a:pPr>
              <a:buNone/>
            </a:pPr>
            <a:r>
              <a:rPr lang="en-US" dirty="0" smtClean="0">
                <a:latin typeface="Didot"/>
                <a:cs typeface="Didot"/>
              </a:rPr>
              <a:t>-</a:t>
            </a:r>
            <a:r>
              <a:rPr lang="en-US" dirty="0">
                <a:latin typeface="Didot"/>
                <a:cs typeface="Didot"/>
              </a:rPr>
              <a:t>There will not be physical, sexual relationships in heaven, but we will retain our gender (a difference between the sexes).</a:t>
            </a:r>
            <a:endParaRPr lang="en-US" dirty="0" smtClean="0">
              <a:latin typeface="Didot"/>
              <a:cs typeface="Didot"/>
            </a:endParaRPr>
          </a:p>
          <a:p>
            <a:pPr>
              <a:buNone/>
            </a:pPr>
            <a:endParaRPr lang="en-US" dirty="0">
              <a:latin typeface="Didot"/>
              <a:cs typeface="Didot"/>
            </a:endParaRPr>
          </a:p>
          <a:p>
            <a:pPr>
              <a:buNone/>
            </a:pPr>
            <a:r>
              <a:rPr lang="en-US" dirty="0" smtClean="0">
                <a:latin typeface="Didot"/>
                <a:cs typeface="Didot"/>
              </a:rPr>
              <a:t>-</a:t>
            </a:r>
            <a:r>
              <a:rPr lang="en-US" dirty="0">
                <a:latin typeface="Didot"/>
                <a:cs typeface="Didot"/>
              </a:rPr>
              <a:t>Preparation for this marriage begins now.  Courtship is a time to get to know the person you will marry.  Our earthly life allows us to learn about Jesus.</a:t>
            </a:r>
          </a:p>
          <a:p>
            <a:endParaRPr lang="en-US" dirty="0">
              <a:latin typeface="Didot"/>
              <a:cs typeface="Dido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216" y="657733"/>
            <a:ext cx="8069584" cy="646331"/>
          </a:xfrm>
          <a:prstGeom prst="rect">
            <a:avLst/>
          </a:prstGeom>
        </p:spPr>
        <p:txBody>
          <a:bodyPr wrap="square">
            <a:spAutoFit/>
          </a:bodyPr>
          <a:lstStyle/>
          <a:p>
            <a:r>
              <a:rPr lang="en-US" i="1" dirty="0"/>
              <a:t>“The hope of every day” </a:t>
            </a:r>
            <a:r>
              <a:rPr lang="en-US" dirty="0"/>
              <a:t>- according to John Paul II, is that Jesus offers us grace </a:t>
            </a:r>
          </a:p>
          <a:p>
            <a:r>
              <a:rPr lang="en-US" dirty="0"/>
              <a:t>		to begin anew now and allows us to enter communion with Him in heaven.</a:t>
            </a:r>
          </a:p>
        </p:txBody>
      </p:sp>
      <p:pic>
        <p:nvPicPr>
          <p:cNvPr id="5" name="Picture 4" descr="pope-john-paul-2.jpg"/>
          <p:cNvPicPr>
            <a:picLocks noChangeAspect="1"/>
          </p:cNvPicPr>
          <p:nvPr/>
        </p:nvPicPr>
        <p:blipFill>
          <a:blip r:embed="rId2"/>
          <a:stretch>
            <a:fillRect/>
          </a:stretch>
        </p:blipFill>
        <p:spPr>
          <a:xfrm>
            <a:off x="3306000" y="1701033"/>
            <a:ext cx="3336100" cy="491204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6198"/>
          </a:xfrm>
        </p:spPr>
        <p:txBody>
          <a:bodyPr>
            <a:normAutofit fontScale="90000"/>
          </a:bodyPr>
          <a:lstStyle/>
          <a:p>
            <a:r>
              <a:rPr lang="en-US" sz="2700" dirty="0">
                <a:latin typeface="Didot"/>
                <a:cs typeface="Didot"/>
              </a:rPr>
              <a:t>Chapter Five.  Truth and Freedom</a:t>
            </a:r>
            <a:br>
              <a:rPr lang="en-US" sz="2700" dirty="0">
                <a:latin typeface="Didot"/>
                <a:cs typeface="Didot"/>
              </a:rPr>
            </a:br>
            <a:endParaRPr lang="en-US" sz="2700" dirty="0">
              <a:latin typeface="Didot"/>
              <a:cs typeface="Didot"/>
            </a:endParaRPr>
          </a:p>
        </p:txBody>
      </p:sp>
      <p:sp>
        <p:nvSpPr>
          <p:cNvPr id="3" name="Content Placeholder 2"/>
          <p:cNvSpPr>
            <a:spLocks noGrp="1"/>
          </p:cNvSpPr>
          <p:nvPr>
            <p:ph idx="1"/>
          </p:nvPr>
        </p:nvSpPr>
        <p:spPr>
          <a:xfrm>
            <a:off x="457200" y="1020836"/>
            <a:ext cx="8229600" cy="5105327"/>
          </a:xfrm>
        </p:spPr>
        <p:txBody>
          <a:bodyPr>
            <a:normAutofit fontScale="62500" lnSpcReduction="20000"/>
          </a:bodyPr>
          <a:lstStyle/>
          <a:p>
            <a:pPr>
              <a:buNone/>
            </a:pPr>
            <a:r>
              <a:rPr lang="en-US" i="1" dirty="0">
                <a:latin typeface="Didot"/>
                <a:cs typeface="Didot"/>
              </a:rPr>
              <a:t>Freedom</a:t>
            </a:r>
            <a:r>
              <a:rPr lang="en-US" dirty="0">
                <a:latin typeface="Didot"/>
                <a:cs typeface="Didot"/>
              </a:rPr>
              <a:t> - the ability and desire to choose the good and accept the</a:t>
            </a:r>
          </a:p>
          <a:p>
            <a:pPr>
              <a:buNone/>
            </a:pPr>
            <a:r>
              <a:rPr lang="en-US" dirty="0">
                <a:latin typeface="Didot"/>
                <a:cs typeface="Didot"/>
              </a:rPr>
              <a:t>		responsibilities of authentic love.</a:t>
            </a:r>
          </a:p>
          <a:p>
            <a:pPr>
              <a:buNone/>
            </a:pPr>
            <a:r>
              <a:rPr lang="en-US" dirty="0">
                <a:latin typeface="Didot"/>
                <a:cs typeface="Didot"/>
              </a:rPr>
              <a:t> </a:t>
            </a:r>
          </a:p>
          <a:p>
            <a:pPr>
              <a:buNone/>
            </a:pPr>
            <a:r>
              <a:rPr lang="en-US" dirty="0">
                <a:latin typeface="Didot"/>
                <a:cs typeface="Didot"/>
              </a:rPr>
              <a:t>	-Real freedom is experienced when we remember who we are and how we are called to live.</a:t>
            </a:r>
          </a:p>
          <a:p>
            <a:pPr>
              <a:buNone/>
            </a:pPr>
            <a:r>
              <a:rPr lang="en-US" dirty="0">
                <a:latin typeface="Didot"/>
                <a:cs typeface="Didot"/>
              </a:rPr>
              <a:t> </a:t>
            </a:r>
          </a:p>
          <a:p>
            <a:pPr>
              <a:buNone/>
            </a:pPr>
            <a:r>
              <a:rPr lang="en-US" dirty="0">
                <a:latin typeface="Didot"/>
                <a:cs typeface="Didot"/>
              </a:rPr>
              <a:t>Read “Free and Empty “ pages 68 and 69.</a:t>
            </a:r>
          </a:p>
          <a:p>
            <a:pPr>
              <a:buNone/>
            </a:pPr>
            <a:r>
              <a:rPr lang="en-US" dirty="0">
                <a:latin typeface="Didot"/>
                <a:cs typeface="Didot"/>
              </a:rPr>
              <a:t>In order to understand freedom, we need to find the objective truth (a reality </a:t>
            </a:r>
          </a:p>
          <a:p>
            <a:pPr>
              <a:buNone/>
            </a:pPr>
            <a:r>
              <a:rPr lang="en-US" dirty="0">
                <a:latin typeface="Didot"/>
                <a:cs typeface="Didot"/>
              </a:rPr>
              <a:t>		that cannot be changed ourselves) vs. subjective truth (someone’s opinion).</a:t>
            </a:r>
          </a:p>
          <a:p>
            <a:pPr>
              <a:buNone/>
            </a:pPr>
            <a:r>
              <a:rPr lang="en-US" dirty="0">
                <a:latin typeface="Didot"/>
                <a:cs typeface="Didot"/>
              </a:rPr>
              <a:t> </a:t>
            </a:r>
          </a:p>
          <a:p>
            <a:pPr>
              <a:buNone/>
            </a:pPr>
            <a:r>
              <a:rPr lang="en-US" dirty="0">
                <a:latin typeface="Didot"/>
                <a:cs typeface="Didot"/>
              </a:rPr>
              <a:t>We must deal with </a:t>
            </a:r>
            <a:r>
              <a:rPr lang="en-US" i="1" dirty="0">
                <a:latin typeface="Didot"/>
                <a:cs typeface="Didot"/>
              </a:rPr>
              <a:t>internal constraints</a:t>
            </a:r>
            <a:r>
              <a:rPr lang="en-US" dirty="0">
                <a:latin typeface="Didot"/>
                <a:cs typeface="Didot"/>
              </a:rPr>
              <a:t> (distractions or disordered desires within</a:t>
            </a:r>
            <a:r>
              <a:rPr lang="en-US" dirty="0" smtClean="0">
                <a:latin typeface="Didot"/>
                <a:cs typeface="Didot"/>
              </a:rPr>
              <a:t> us </a:t>
            </a:r>
            <a:r>
              <a:rPr lang="en-US" dirty="0">
                <a:latin typeface="Didot"/>
                <a:cs typeface="Didot"/>
              </a:rPr>
              <a:t>that steer us away from choosing the good) or </a:t>
            </a:r>
            <a:r>
              <a:rPr lang="en-US" i="1" dirty="0">
                <a:latin typeface="Didot"/>
                <a:cs typeface="Didot"/>
              </a:rPr>
              <a:t>external constraints</a:t>
            </a:r>
            <a:r>
              <a:rPr lang="en-US" dirty="0" smtClean="0">
                <a:latin typeface="Didot"/>
                <a:cs typeface="Didot"/>
              </a:rPr>
              <a:t> (</a:t>
            </a:r>
            <a:r>
              <a:rPr lang="en-US" dirty="0">
                <a:latin typeface="Didot"/>
                <a:cs typeface="Didot"/>
              </a:rPr>
              <a:t>the laws of God or society that protect us from abusing our </a:t>
            </a:r>
            <a:r>
              <a:rPr lang="en-US" dirty="0" smtClean="0">
                <a:latin typeface="Didot"/>
                <a:cs typeface="Didot"/>
              </a:rPr>
              <a:t>free</a:t>
            </a:r>
            <a:r>
              <a:rPr lang="en-US" dirty="0">
                <a:latin typeface="Didot"/>
                <a:cs typeface="Didot"/>
              </a:rPr>
              <a:t> </a:t>
            </a:r>
            <a:r>
              <a:rPr lang="en-US" dirty="0" smtClean="0">
                <a:latin typeface="Didot"/>
                <a:cs typeface="Didot"/>
              </a:rPr>
              <a:t>will </a:t>
            </a:r>
            <a:r>
              <a:rPr lang="en-US" dirty="0">
                <a:latin typeface="Didot"/>
                <a:cs typeface="Didot"/>
              </a:rPr>
              <a:t>and hurting ourselves or others).</a:t>
            </a:r>
          </a:p>
          <a:p>
            <a:pPr>
              <a:buNone/>
            </a:pPr>
            <a:endParaRPr lang="en-US" dirty="0">
              <a:latin typeface="Didot"/>
              <a:cs typeface="Didot"/>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2288"/>
            <a:ext cx="3910792" cy="5603875"/>
          </a:xfrm>
        </p:spPr>
        <p:txBody>
          <a:bodyPr>
            <a:normAutofit fontScale="85000" lnSpcReduction="10000"/>
          </a:bodyPr>
          <a:lstStyle/>
          <a:p>
            <a:pPr>
              <a:buNone/>
            </a:pPr>
            <a:r>
              <a:rPr lang="en-US" dirty="0">
                <a:latin typeface="Didot"/>
                <a:cs typeface="Didot"/>
              </a:rPr>
              <a:t>God gives us the gift of free will - it allows us to choose between </a:t>
            </a:r>
          </a:p>
          <a:p>
            <a:pPr>
              <a:buNone/>
            </a:pPr>
            <a:r>
              <a:rPr lang="en-US" dirty="0" smtClean="0">
                <a:latin typeface="Didot"/>
                <a:cs typeface="Didot"/>
              </a:rPr>
              <a:t>	good </a:t>
            </a:r>
            <a:r>
              <a:rPr lang="en-US" dirty="0">
                <a:latin typeface="Didot"/>
                <a:cs typeface="Didot"/>
              </a:rPr>
              <a:t>and evil.  We choose our own destiny.</a:t>
            </a:r>
          </a:p>
          <a:p>
            <a:pPr>
              <a:buNone/>
            </a:pPr>
            <a:r>
              <a:rPr lang="en-US" dirty="0">
                <a:latin typeface="Didot"/>
                <a:cs typeface="Didot"/>
              </a:rPr>
              <a:t> </a:t>
            </a:r>
          </a:p>
          <a:p>
            <a:pPr>
              <a:buNone/>
            </a:pPr>
            <a:r>
              <a:rPr lang="en-US" dirty="0">
                <a:latin typeface="Didot"/>
                <a:cs typeface="Didot"/>
              </a:rPr>
              <a:t>St. Irenaeus - “Man is rational and therefore like God; he is </a:t>
            </a:r>
            <a:r>
              <a:rPr lang="en-US" dirty="0" smtClean="0">
                <a:latin typeface="Didot"/>
                <a:cs typeface="Didot"/>
              </a:rPr>
              <a:t>created</a:t>
            </a:r>
            <a:r>
              <a:rPr lang="en-US" dirty="0">
                <a:latin typeface="Didot"/>
                <a:cs typeface="Didot"/>
              </a:rPr>
              <a:t> </a:t>
            </a:r>
            <a:r>
              <a:rPr lang="en-US" dirty="0" smtClean="0">
                <a:latin typeface="Didot"/>
                <a:cs typeface="Didot"/>
              </a:rPr>
              <a:t>with </a:t>
            </a:r>
            <a:r>
              <a:rPr lang="en-US" dirty="0">
                <a:latin typeface="Didot"/>
                <a:cs typeface="Didot"/>
              </a:rPr>
              <a:t>free will and is master over his acts.”</a:t>
            </a:r>
          </a:p>
          <a:p>
            <a:endParaRPr lang="en-US" dirty="0">
              <a:latin typeface="Didot"/>
              <a:cs typeface="Didot"/>
            </a:endParaRPr>
          </a:p>
        </p:txBody>
      </p:sp>
      <p:pic>
        <p:nvPicPr>
          <p:cNvPr id="4" name="Picture 3" descr="Irenaeus_icon.gif"/>
          <p:cNvPicPr>
            <a:picLocks noChangeAspect="1"/>
          </p:cNvPicPr>
          <p:nvPr/>
        </p:nvPicPr>
        <p:blipFill>
          <a:blip r:embed="rId2"/>
          <a:stretch>
            <a:fillRect/>
          </a:stretch>
        </p:blipFill>
        <p:spPr>
          <a:xfrm>
            <a:off x="5422472" y="522288"/>
            <a:ext cx="2719387" cy="542111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8068"/>
          </a:xfrm>
        </p:spPr>
        <p:txBody>
          <a:bodyPr>
            <a:normAutofit fontScale="90000"/>
          </a:bodyPr>
          <a:lstStyle/>
          <a:p>
            <a:r>
              <a:rPr lang="en-US" sz="2700" dirty="0">
                <a:latin typeface="Didot"/>
                <a:cs typeface="Didot"/>
              </a:rPr>
              <a:t>Chapter Six.  Language of the Body</a:t>
            </a:r>
            <a:br>
              <a:rPr lang="en-US" sz="2700" dirty="0">
                <a:latin typeface="Didot"/>
                <a:cs typeface="Didot"/>
              </a:rPr>
            </a:br>
            <a:endParaRPr lang="en-US" sz="2700" dirty="0">
              <a:latin typeface="Didot"/>
              <a:cs typeface="Didot"/>
            </a:endParaRPr>
          </a:p>
        </p:txBody>
      </p:sp>
      <p:sp>
        <p:nvSpPr>
          <p:cNvPr id="3" name="Content Placeholder 2"/>
          <p:cNvSpPr>
            <a:spLocks noGrp="1"/>
          </p:cNvSpPr>
          <p:nvPr>
            <p:ph idx="1"/>
          </p:nvPr>
        </p:nvSpPr>
        <p:spPr>
          <a:xfrm>
            <a:off x="4593514" y="878394"/>
            <a:ext cx="4093286" cy="5638338"/>
          </a:xfrm>
        </p:spPr>
        <p:txBody>
          <a:bodyPr>
            <a:normAutofit fontScale="47500" lnSpcReduction="20000"/>
          </a:bodyPr>
          <a:lstStyle/>
          <a:p>
            <a:pPr>
              <a:buNone/>
            </a:pPr>
            <a:r>
              <a:rPr lang="en-US" dirty="0">
                <a:latin typeface="Didot"/>
                <a:cs typeface="Didot"/>
              </a:rPr>
              <a:t>Read “A Deceptive Appetite” pages 82 and 83.</a:t>
            </a:r>
          </a:p>
          <a:p>
            <a:pPr>
              <a:buNone/>
            </a:pPr>
            <a:r>
              <a:rPr lang="en-US" dirty="0">
                <a:latin typeface="Didot"/>
                <a:cs typeface="Didot"/>
              </a:rPr>
              <a:t> </a:t>
            </a:r>
          </a:p>
          <a:p>
            <a:pPr>
              <a:buNone/>
            </a:pPr>
            <a:r>
              <a:rPr lang="en-US" dirty="0">
                <a:latin typeface="Didot"/>
                <a:cs typeface="Didot"/>
              </a:rPr>
              <a:t>John Paul II taught that the language of the body is not only a</a:t>
            </a:r>
            <a:r>
              <a:rPr lang="en-US" dirty="0" smtClean="0">
                <a:latin typeface="Didot"/>
                <a:cs typeface="Didot"/>
              </a:rPr>
              <a:t> language </a:t>
            </a:r>
            <a:r>
              <a:rPr lang="en-US" dirty="0">
                <a:latin typeface="Didot"/>
                <a:cs typeface="Didot"/>
              </a:rPr>
              <a:t>of love, but a language of divine love.</a:t>
            </a:r>
            <a:endParaRPr lang="en-US" dirty="0" smtClean="0">
              <a:latin typeface="Didot"/>
              <a:cs typeface="Didot"/>
            </a:endParaRPr>
          </a:p>
          <a:p>
            <a:pPr>
              <a:buNone/>
            </a:pPr>
            <a:endParaRPr lang="en-US" dirty="0" smtClean="0">
              <a:latin typeface="Didot"/>
              <a:cs typeface="Didot"/>
            </a:endParaRPr>
          </a:p>
          <a:p>
            <a:pPr>
              <a:buNone/>
            </a:pPr>
            <a:r>
              <a:rPr lang="en-US" dirty="0">
                <a:latin typeface="Didot"/>
                <a:cs typeface="Didot"/>
              </a:rPr>
              <a:t>Our body makes a promise to another during sex.  It requires the</a:t>
            </a:r>
            <a:r>
              <a:rPr lang="en-US" dirty="0" smtClean="0">
                <a:latin typeface="Didot"/>
                <a:cs typeface="Didot"/>
              </a:rPr>
              <a:t> total </a:t>
            </a:r>
            <a:r>
              <a:rPr lang="en-US" dirty="0">
                <a:latin typeface="Didot"/>
                <a:cs typeface="Didot"/>
              </a:rPr>
              <a:t>commitment of marriage.  The language of sex is</a:t>
            </a:r>
            <a:r>
              <a:rPr lang="en-US" dirty="0" smtClean="0">
                <a:latin typeface="Didot"/>
                <a:cs typeface="Didot"/>
              </a:rPr>
              <a:t> only </a:t>
            </a:r>
            <a:r>
              <a:rPr lang="en-US" dirty="0">
                <a:latin typeface="Didot"/>
                <a:cs typeface="Didot"/>
              </a:rPr>
              <a:t>true when it speaks of marital love.</a:t>
            </a:r>
            <a:endParaRPr lang="en-US" dirty="0" smtClean="0">
              <a:latin typeface="Didot"/>
              <a:cs typeface="Didot"/>
            </a:endParaRPr>
          </a:p>
          <a:p>
            <a:pPr>
              <a:buNone/>
            </a:pPr>
            <a:endParaRPr lang="en-US" dirty="0" smtClean="0">
              <a:latin typeface="Didot"/>
              <a:cs typeface="Didot"/>
            </a:endParaRPr>
          </a:p>
          <a:p>
            <a:pPr>
              <a:buNone/>
            </a:pPr>
            <a:r>
              <a:rPr lang="en-US" dirty="0">
                <a:latin typeface="Didot"/>
                <a:cs typeface="Didot"/>
              </a:rPr>
              <a:t>Sex makes a gift of one person to another.</a:t>
            </a:r>
          </a:p>
          <a:p>
            <a:pPr>
              <a:buNone/>
            </a:pPr>
            <a:r>
              <a:rPr lang="en-US" dirty="0">
                <a:latin typeface="Didot"/>
                <a:cs typeface="Didot"/>
              </a:rPr>
              <a:t> </a:t>
            </a:r>
          </a:p>
          <a:p>
            <a:pPr>
              <a:buNone/>
            </a:pPr>
            <a:r>
              <a:rPr lang="en-US" dirty="0">
                <a:latin typeface="Didot"/>
                <a:cs typeface="Didot"/>
              </a:rPr>
              <a:t>Lies of the body include: fornication, contraception, and pornography</a:t>
            </a:r>
            <a:r>
              <a:rPr lang="en-US" dirty="0" smtClean="0">
                <a:latin typeface="Didot"/>
                <a:cs typeface="Didot"/>
              </a:rPr>
              <a:t>.</a:t>
            </a:r>
          </a:p>
          <a:p>
            <a:pPr>
              <a:buNone/>
            </a:pPr>
            <a:r>
              <a:rPr lang="en-US" dirty="0" smtClean="0">
                <a:latin typeface="Didot"/>
                <a:cs typeface="Didot"/>
              </a:rPr>
              <a:t> </a:t>
            </a:r>
            <a:endParaRPr lang="en-US" dirty="0">
              <a:latin typeface="Didot"/>
              <a:cs typeface="Didot"/>
            </a:endParaRPr>
          </a:p>
          <a:p>
            <a:pPr>
              <a:buNone/>
            </a:pPr>
            <a:r>
              <a:rPr lang="en-US" dirty="0">
                <a:latin typeface="Didot"/>
                <a:cs typeface="Didot"/>
              </a:rPr>
              <a:t>Fornication - is sex outside of marriage.  The “hooking up” </a:t>
            </a:r>
            <a:r>
              <a:rPr lang="en-US" dirty="0" smtClean="0">
                <a:latin typeface="Didot"/>
                <a:cs typeface="Didot"/>
              </a:rPr>
              <a:t>culture</a:t>
            </a:r>
            <a:r>
              <a:rPr lang="en-US" dirty="0">
                <a:latin typeface="Didot"/>
                <a:cs typeface="Didot"/>
              </a:rPr>
              <a:t> </a:t>
            </a:r>
            <a:r>
              <a:rPr lang="en-US" dirty="0" smtClean="0">
                <a:latin typeface="Didot"/>
                <a:cs typeface="Didot"/>
              </a:rPr>
              <a:t>gives </a:t>
            </a:r>
            <a:r>
              <a:rPr lang="en-US" dirty="0">
                <a:latin typeface="Didot"/>
                <a:cs typeface="Didot"/>
              </a:rPr>
              <a:t>no promise of a long commitment.</a:t>
            </a:r>
          </a:p>
          <a:p>
            <a:endParaRPr lang="en-US" dirty="0">
              <a:latin typeface="Didot"/>
              <a:cs typeface="Didot"/>
            </a:endParaRPr>
          </a:p>
        </p:txBody>
      </p:sp>
      <p:pic>
        <p:nvPicPr>
          <p:cNvPr id="4" name="Picture 3" descr="wolf1.jpg"/>
          <p:cNvPicPr>
            <a:picLocks noChangeAspect="1"/>
          </p:cNvPicPr>
          <p:nvPr/>
        </p:nvPicPr>
        <p:blipFill>
          <a:blip r:embed="rId2"/>
          <a:stretch>
            <a:fillRect/>
          </a:stretch>
        </p:blipFill>
        <p:spPr>
          <a:xfrm>
            <a:off x="0" y="3110223"/>
            <a:ext cx="4275043" cy="32062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586"/>
            <a:ext cx="8229600" cy="5722577"/>
          </a:xfrm>
        </p:spPr>
        <p:txBody>
          <a:bodyPr>
            <a:normAutofit fontScale="62500" lnSpcReduction="20000"/>
          </a:bodyPr>
          <a:lstStyle/>
          <a:p>
            <a:pPr>
              <a:buNone/>
            </a:pPr>
            <a:r>
              <a:rPr lang="en-US" dirty="0">
                <a:latin typeface="Didot"/>
                <a:cs typeface="Didot"/>
              </a:rPr>
              <a:t>Contraception - every action before, during, or after sexual intercourse that </a:t>
            </a:r>
            <a:r>
              <a:rPr lang="en-US" dirty="0" smtClean="0">
                <a:latin typeface="Didot"/>
                <a:cs typeface="Didot"/>
              </a:rPr>
              <a:t>impedes </a:t>
            </a:r>
            <a:r>
              <a:rPr lang="en-US" dirty="0">
                <a:latin typeface="Didot"/>
                <a:cs typeface="Didot"/>
              </a:rPr>
              <a:t>the procreative potential.  Contraception says </a:t>
            </a:r>
          </a:p>
          <a:p>
            <a:pPr>
              <a:buNone/>
            </a:pPr>
            <a:r>
              <a:rPr lang="en-US" dirty="0">
                <a:latin typeface="Didot"/>
                <a:cs typeface="Didot"/>
              </a:rPr>
              <a:t>		“I refuse to give you all of myself.  I won’t give you my fertility”.</a:t>
            </a:r>
          </a:p>
          <a:p>
            <a:pPr>
              <a:buNone/>
            </a:pPr>
            <a:r>
              <a:rPr lang="en-US" dirty="0">
                <a:latin typeface="Didot"/>
                <a:cs typeface="Didot"/>
              </a:rPr>
              <a:t> </a:t>
            </a:r>
          </a:p>
          <a:p>
            <a:pPr>
              <a:buNone/>
            </a:pPr>
            <a:r>
              <a:rPr lang="en-US" dirty="0">
                <a:latin typeface="Didot"/>
                <a:cs typeface="Didot"/>
              </a:rPr>
              <a:t>Contraception - is a barrier between a couple’s full love and gifts of self.</a:t>
            </a:r>
          </a:p>
          <a:p>
            <a:pPr>
              <a:buNone/>
            </a:pPr>
            <a:r>
              <a:rPr lang="en-US" dirty="0">
                <a:latin typeface="Didot"/>
                <a:cs typeface="Didot"/>
              </a:rPr>
              <a:t> </a:t>
            </a:r>
          </a:p>
          <a:p>
            <a:pPr>
              <a:buNone/>
            </a:pPr>
            <a:r>
              <a:rPr lang="en-US" dirty="0">
                <a:latin typeface="Didot"/>
                <a:cs typeface="Didot"/>
              </a:rPr>
              <a:t>Pornography - the sexually explicit depiction of persons, in words or images, </a:t>
            </a:r>
            <a:r>
              <a:rPr lang="en-US" dirty="0" smtClean="0">
                <a:latin typeface="Didot"/>
                <a:cs typeface="Didot"/>
              </a:rPr>
              <a:t>created </a:t>
            </a:r>
            <a:r>
              <a:rPr lang="en-US" dirty="0">
                <a:latin typeface="Didot"/>
                <a:cs typeface="Didot"/>
              </a:rPr>
              <a:t>in order to cause the arousal of lust on the part of the observer.</a:t>
            </a:r>
          </a:p>
          <a:p>
            <a:pPr>
              <a:buNone/>
            </a:pPr>
            <a:r>
              <a:rPr lang="en-US" dirty="0">
                <a:latin typeface="Didot"/>
                <a:cs typeface="Didot"/>
              </a:rPr>
              <a:t> </a:t>
            </a:r>
          </a:p>
          <a:p>
            <a:pPr>
              <a:buNone/>
            </a:pPr>
            <a:r>
              <a:rPr lang="en-US" dirty="0">
                <a:latin typeface="Didot"/>
                <a:cs typeface="Didot"/>
              </a:rPr>
              <a:t>	-No self-giving in pornography.</a:t>
            </a:r>
          </a:p>
          <a:p>
            <a:pPr>
              <a:buNone/>
            </a:pPr>
            <a:r>
              <a:rPr lang="en-US" dirty="0">
                <a:latin typeface="Didot"/>
                <a:cs typeface="Didot"/>
              </a:rPr>
              <a:t> </a:t>
            </a:r>
          </a:p>
          <a:p>
            <a:pPr>
              <a:buNone/>
            </a:pPr>
            <a:r>
              <a:rPr lang="en-US" dirty="0">
                <a:latin typeface="Didot"/>
                <a:cs typeface="Didot"/>
              </a:rPr>
              <a:t>	-The body is separated from the person.</a:t>
            </a:r>
          </a:p>
          <a:p>
            <a:pPr>
              <a:buNone/>
            </a:pPr>
            <a:r>
              <a:rPr lang="en-US" dirty="0">
                <a:latin typeface="Didot"/>
                <a:cs typeface="Didot"/>
              </a:rPr>
              <a:t>	-Makes us enter the world of lust and fantasy.</a:t>
            </a:r>
          </a:p>
          <a:p>
            <a:pPr>
              <a:buNone/>
            </a:pPr>
            <a:r>
              <a:rPr lang="en-US" dirty="0">
                <a:latin typeface="Didot"/>
                <a:cs typeface="Didot"/>
              </a:rPr>
              <a:t> </a:t>
            </a:r>
          </a:p>
          <a:p>
            <a:pPr>
              <a:buNone/>
            </a:pPr>
            <a:r>
              <a:rPr lang="en-US" dirty="0">
                <a:latin typeface="Didot"/>
                <a:cs typeface="Didot"/>
              </a:rPr>
              <a:t>Page 91.  Live It Out : Overcoming Lust.</a:t>
            </a:r>
          </a:p>
          <a:p>
            <a:endParaRPr lang="en-US" dirty="0">
              <a:latin typeface="Didot"/>
              <a:cs typeface="Didot"/>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6030"/>
            <a:ext cx="3840523" cy="5580134"/>
          </a:xfrm>
        </p:spPr>
        <p:txBody>
          <a:bodyPr>
            <a:normAutofit fontScale="70000" lnSpcReduction="20000"/>
          </a:bodyPr>
          <a:lstStyle/>
          <a:p>
            <a:pPr>
              <a:buNone/>
            </a:pPr>
            <a:r>
              <a:rPr lang="en-US" dirty="0">
                <a:latin typeface="Didot"/>
                <a:cs typeface="Didot"/>
              </a:rPr>
              <a:t>Living a pure life.</a:t>
            </a:r>
          </a:p>
          <a:p>
            <a:pPr>
              <a:buNone/>
            </a:pPr>
            <a:r>
              <a:rPr lang="en-US" dirty="0">
                <a:latin typeface="Didot"/>
                <a:cs typeface="Didot"/>
              </a:rPr>
              <a:t> </a:t>
            </a:r>
          </a:p>
          <a:p>
            <a:pPr>
              <a:buNone/>
            </a:pPr>
            <a:r>
              <a:rPr lang="en-US" dirty="0">
                <a:latin typeface="Didot"/>
                <a:cs typeface="Didot"/>
              </a:rPr>
              <a:t>	(1)	Remove the temptation.</a:t>
            </a:r>
          </a:p>
          <a:p>
            <a:pPr>
              <a:buNone/>
            </a:pPr>
            <a:r>
              <a:rPr lang="en-US" dirty="0">
                <a:latin typeface="Didot"/>
                <a:cs typeface="Didot"/>
              </a:rPr>
              <a:t> </a:t>
            </a:r>
          </a:p>
          <a:p>
            <a:pPr>
              <a:buNone/>
            </a:pPr>
            <a:r>
              <a:rPr lang="en-US" dirty="0">
                <a:latin typeface="Didot"/>
                <a:cs typeface="Didot"/>
              </a:rPr>
              <a:t>	(2)	Frequent the sacraments.</a:t>
            </a:r>
          </a:p>
          <a:p>
            <a:pPr>
              <a:buNone/>
            </a:pPr>
            <a:r>
              <a:rPr lang="en-US" dirty="0">
                <a:latin typeface="Didot"/>
                <a:cs typeface="Didot"/>
              </a:rPr>
              <a:t> </a:t>
            </a:r>
          </a:p>
          <a:p>
            <a:pPr>
              <a:buNone/>
            </a:pPr>
            <a:r>
              <a:rPr lang="en-US" dirty="0">
                <a:latin typeface="Didot"/>
                <a:cs typeface="Didot"/>
              </a:rPr>
              <a:t>	(3)	Keep busy.  St. Francis said, “Always be doing </a:t>
            </a:r>
            <a:r>
              <a:rPr lang="en-US" dirty="0" smtClean="0">
                <a:latin typeface="Didot"/>
                <a:cs typeface="Didot"/>
              </a:rPr>
              <a:t>something</a:t>
            </a:r>
            <a:r>
              <a:rPr lang="en-US" dirty="0">
                <a:latin typeface="Didot"/>
                <a:cs typeface="Didot"/>
              </a:rPr>
              <a:t> </a:t>
            </a:r>
            <a:r>
              <a:rPr lang="en-US" dirty="0" smtClean="0">
                <a:latin typeface="Didot"/>
                <a:cs typeface="Didot"/>
              </a:rPr>
              <a:t>worthwhile</a:t>
            </a:r>
            <a:r>
              <a:rPr lang="en-US" dirty="0">
                <a:latin typeface="Didot"/>
                <a:cs typeface="Didot"/>
              </a:rPr>
              <a:t>; then, the devil will always find you busy”.</a:t>
            </a:r>
          </a:p>
          <a:p>
            <a:pPr>
              <a:buNone/>
            </a:pPr>
            <a:r>
              <a:rPr lang="en-US" dirty="0">
                <a:latin typeface="Didot"/>
                <a:cs typeface="Didot"/>
              </a:rPr>
              <a:t> </a:t>
            </a:r>
          </a:p>
          <a:p>
            <a:pPr>
              <a:buNone/>
            </a:pPr>
            <a:r>
              <a:rPr lang="en-US" dirty="0">
                <a:latin typeface="Didot"/>
                <a:cs typeface="Didot"/>
              </a:rPr>
              <a:t>	(4)	Pray for the redemption of your desires.</a:t>
            </a:r>
          </a:p>
          <a:p>
            <a:endParaRPr lang="en-US" dirty="0">
              <a:latin typeface="Didot"/>
              <a:cs typeface="Didot"/>
            </a:endParaRPr>
          </a:p>
        </p:txBody>
      </p:sp>
      <p:pic>
        <p:nvPicPr>
          <p:cNvPr id="5" name="Picture 4" descr="francis-of-assisi.jpg"/>
          <p:cNvPicPr>
            <a:picLocks noChangeAspect="1"/>
          </p:cNvPicPr>
          <p:nvPr/>
        </p:nvPicPr>
        <p:blipFill>
          <a:blip r:embed="rId2"/>
          <a:stretch>
            <a:fillRect/>
          </a:stretch>
        </p:blipFill>
        <p:spPr>
          <a:xfrm>
            <a:off x="4735354" y="698018"/>
            <a:ext cx="4095750" cy="47815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latin typeface="Didot"/>
                <a:cs typeface="Didot"/>
              </a:rPr>
              <a:t/>
            </a:r>
            <a:br>
              <a:rPr lang="en-US" sz="2700" dirty="0" smtClean="0">
                <a:latin typeface="Didot"/>
                <a:cs typeface="Didot"/>
              </a:rPr>
            </a:br>
            <a:r>
              <a:rPr lang="en-US" sz="2700" dirty="0" smtClean="0">
                <a:latin typeface="Didot"/>
                <a:cs typeface="Didot"/>
              </a:rPr>
              <a:t>Chapter Seven --  Free, Total, Fruitful, and Faithful</a:t>
            </a:r>
            <a:br>
              <a:rPr lang="en-US" sz="2700" dirty="0" smtClean="0">
                <a:latin typeface="Didot"/>
                <a:cs typeface="Didot"/>
              </a:rPr>
            </a:br>
            <a:endParaRPr lang="en-US" sz="2700" dirty="0">
              <a:latin typeface="Didot"/>
              <a:cs typeface="Didot"/>
            </a:endParaRPr>
          </a:p>
        </p:txBody>
      </p:sp>
      <p:pic>
        <p:nvPicPr>
          <p:cNvPr id="4" name="Picture 3" descr="marriage5.jpg"/>
          <p:cNvPicPr>
            <a:picLocks noChangeAspect="1"/>
          </p:cNvPicPr>
          <p:nvPr/>
        </p:nvPicPr>
        <p:blipFill>
          <a:blip r:embed="rId2"/>
          <a:stretch>
            <a:fillRect/>
          </a:stretch>
        </p:blipFill>
        <p:spPr>
          <a:xfrm>
            <a:off x="2673350" y="1417638"/>
            <a:ext cx="3797300" cy="5067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4328"/>
          </a:xfrm>
        </p:spPr>
        <p:txBody>
          <a:bodyPr>
            <a:normAutofit fontScale="90000"/>
          </a:bodyPr>
          <a:lstStyle/>
          <a:p>
            <a:r>
              <a:rPr lang="en-US" sz="2800" dirty="0">
                <a:latin typeface="Didot"/>
                <a:cs typeface="Didot"/>
              </a:rPr>
              <a:t>Chapter </a:t>
            </a:r>
            <a:r>
              <a:rPr lang="en-US" sz="2800" dirty="0" smtClean="0">
                <a:latin typeface="Didot"/>
                <a:cs typeface="Didot"/>
              </a:rPr>
              <a:t>One</a:t>
            </a:r>
            <a:br>
              <a:rPr lang="en-US" sz="2800" dirty="0" smtClean="0">
                <a:latin typeface="Didot"/>
                <a:cs typeface="Didot"/>
              </a:rPr>
            </a:br>
            <a:endParaRPr lang="en-US" sz="2800" dirty="0">
              <a:latin typeface="Didot"/>
              <a:cs typeface="Didot"/>
            </a:endParaRPr>
          </a:p>
        </p:txBody>
      </p:sp>
      <p:sp>
        <p:nvSpPr>
          <p:cNvPr id="3" name="Content Placeholder 2"/>
          <p:cNvSpPr>
            <a:spLocks noGrp="1"/>
          </p:cNvSpPr>
          <p:nvPr>
            <p:ph idx="1"/>
          </p:nvPr>
        </p:nvSpPr>
        <p:spPr>
          <a:xfrm>
            <a:off x="457200" y="854654"/>
            <a:ext cx="4124444" cy="5590858"/>
          </a:xfrm>
        </p:spPr>
        <p:txBody>
          <a:bodyPr>
            <a:normAutofit fontScale="62500" lnSpcReduction="20000"/>
          </a:bodyPr>
          <a:lstStyle/>
          <a:p>
            <a:pPr>
              <a:buNone/>
            </a:pPr>
            <a:r>
              <a:rPr lang="en-US" dirty="0">
                <a:latin typeface="Didot"/>
                <a:cs typeface="Didot"/>
              </a:rPr>
              <a:t>-Adam and Eve chose to disobey God.  They committed the first sin.  (</a:t>
            </a:r>
            <a:r>
              <a:rPr lang="en-US" i="1" dirty="0">
                <a:latin typeface="Didot"/>
                <a:cs typeface="Didot"/>
              </a:rPr>
              <a:t>Original Sin</a:t>
            </a:r>
            <a:r>
              <a:rPr lang="en-US" dirty="0">
                <a:latin typeface="Didot"/>
                <a:cs typeface="Didot"/>
              </a:rPr>
              <a:t>) Because of this, we have a tendency to sin.  This is called </a:t>
            </a:r>
            <a:r>
              <a:rPr lang="en-US" i="1" dirty="0">
                <a:latin typeface="Didot"/>
                <a:cs typeface="Didot"/>
              </a:rPr>
              <a:t>concupiscence</a:t>
            </a:r>
            <a:r>
              <a:rPr lang="en-US" dirty="0">
                <a:latin typeface="Didot"/>
                <a:cs typeface="Didot"/>
              </a:rPr>
              <a:t>.</a:t>
            </a:r>
          </a:p>
          <a:p>
            <a:pPr>
              <a:buNone/>
            </a:pPr>
            <a:r>
              <a:rPr lang="en-US" dirty="0">
                <a:latin typeface="Didot"/>
                <a:cs typeface="Didot"/>
              </a:rPr>
              <a:t> </a:t>
            </a:r>
          </a:p>
          <a:p>
            <a:pPr>
              <a:buNone/>
            </a:pPr>
            <a:r>
              <a:rPr lang="en-US" dirty="0">
                <a:latin typeface="Didot"/>
                <a:cs typeface="Didot"/>
              </a:rPr>
              <a:t>	-Because of sexual liberation, people feel that they can choose to use their sexuality in any way they choose.</a:t>
            </a:r>
          </a:p>
          <a:p>
            <a:pPr>
              <a:buNone/>
            </a:pPr>
            <a:r>
              <a:rPr lang="en-US" dirty="0">
                <a:latin typeface="Didot"/>
                <a:cs typeface="Didot"/>
              </a:rPr>
              <a:t> </a:t>
            </a:r>
          </a:p>
          <a:p>
            <a:pPr>
              <a:buNone/>
            </a:pPr>
            <a:r>
              <a:rPr lang="en-US" dirty="0">
                <a:latin typeface="Didot"/>
                <a:cs typeface="Didot"/>
              </a:rPr>
              <a:t>	-</a:t>
            </a:r>
            <a:r>
              <a:rPr lang="en-US" dirty="0" smtClean="0">
                <a:latin typeface="Didot"/>
                <a:cs typeface="Didot"/>
              </a:rPr>
              <a:t> We </a:t>
            </a:r>
            <a:r>
              <a:rPr lang="en-US" dirty="0">
                <a:latin typeface="Didot"/>
                <a:cs typeface="Didot"/>
              </a:rPr>
              <a:t>have become desensitized because of the way the media deals with sexuality (i.e.; frog in the pot, page 9).</a:t>
            </a:r>
          </a:p>
          <a:p>
            <a:pPr>
              <a:buNone/>
            </a:pPr>
            <a:r>
              <a:rPr lang="en-US" dirty="0">
                <a:latin typeface="Didot"/>
                <a:cs typeface="Didot"/>
              </a:rPr>
              <a:t> </a:t>
            </a:r>
            <a:endParaRPr lang="en-US" dirty="0" smtClean="0">
              <a:latin typeface="Didot"/>
              <a:cs typeface="Didot"/>
            </a:endParaRPr>
          </a:p>
          <a:p>
            <a:pPr>
              <a:buNone/>
            </a:pPr>
            <a:r>
              <a:rPr lang="en-US" dirty="0" smtClean="0">
                <a:latin typeface="Didot"/>
                <a:cs typeface="Didot"/>
              </a:rPr>
              <a:t>-</a:t>
            </a:r>
            <a:r>
              <a:rPr lang="en-US" i="1" dirty="0">
                <a:latin typeface="Didot"/>
                <a:cs typeface="Didot"/>
              </a:rPr>
              <a:t>Lust</a:t>
            </a:r>
            <a:r>
              <a:rPr lang="en-US" dirty="0">
                <a:latin typeface="Didot"/>
                <a:cs typeface="Didot"/>
              </a:rPr>
              <a:t> is the disordered desire for inordinate enjoyment of sexual pleasure.  It is pleasure at the expense of another.  The other person is used as an object.</a:t>
            </a:r>
          </a:p>
          <a:p>
            <a:endParaRPr lang="en-US" dirty="0">
              <a:latin typeface="Didot"/>
              <a:cs typeface="Didot"/>
            </a:endParaRPr>
          </a:p>
        </p:txBody>
      </p:sp>
      <p:pic>
        <p:nvPicPr>
          <p:cNvPr id="4" name="Picture 3" descr="a n e.png"/>
          <p:cNvPicPr>
            <a:picLocks noChangeAspect="1"/>
          </p:cNvPicPr>
          <p:nvPr/>
        </p:nvPicPr>
        <p:blipFill>
          <a:blip r:embed="rId2"/>
          <a:stretch>
            <a:fillRect/>
          </a:stretch>
        </p:blipFill>
        <p:spPr>
          <a:xfrm>
            <a:off x="4871743" y="1008966"/>
            <a:ext cx="4094974" cy="52054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7991"/>
          </a:xfrm>
        </p:spPr>
        <p:txBody>
          <a:bodyPr>
            <a:normAutofit/>
          </a:bodyPr>
          <a:lstStyle/>
          <a:p>
            <a:r>
              <a:rPr lang="en-US" sz="2700" dirty="0">
                <a:latin typeface="Didot"/>
                <a:cs typeface="Didot"/>
              </a:rPr>
              <a:t>Spousal Vows of </a:t>
            </a:r>
            <a:r>
              <a:rPr lang="en-US" sz="2700" dirty="0" smtClean="0">
                <a:latin typeface="Didot"/>
                <a:cs typeface="Didot"/>
              </a:rPr>
              <a:t>Love</a:t>
            </a:r>
            <a:r>
              <a:rPr lang="en-US" sz="2700" dirty="0">
                <a:latin typeface="Didot"/>
                <a:cs typeface="Didot"/>
              </a:rPr>
              <a:t> </a:t>
            </a:r>
            <a:r>
              <a:rPr lang="en-US" sz="2700" dirty="0" smtClean="0">
                <a:latin typeface="Didot"/>
                <a:cs typeface="Didot"/>
              </a:rPr>
              <a:t>vs</a:t>
            </a:r>
            <a:r>
              <a:rPr lang="en-US" sz="2700" dirty="0">
                <a:latin typeface="Didot"/>
                <a:cs typeface="Didot"/>
              </a:rPr>
              <a:t>.</a:t>
            </a:r>
            <a:r>
              <a:rPr lang="en-US" sz="2700" dirty="0" smtClean="0">
                <a:latin typeface="Didot"/>
                <a:cs typeface="Didot"/>
              </a:rPr>
              <a:t> Christ’s </a:t>
            </a:r>
            <a:r>
              <a:rPr lang="en-US" sz="2700" dirty="0">
                <a:latin typeface="Didot"/>
                <a:cs typeface="Didot"/>
              </a:rPr>
              <a:t>Example of This Love</a:t>
            </a:r>
            <a:r>
              <a:rPr lang="en-US" sz="2700" dirty="0" smtClean="0">
                <a:latin typeface="Didot"/>
                <a:cs typeface="Didot"/>
              </a:rPr>
              <a:t> </a:t>
            </a:r>
            <a:endParaRPr lang="en-US" sz="2700" dirty="0">
              <a:latin typeface="Didot"/>
              <a:cs typeface="Didot"/>
            </a:endParaRPr>
          </a:p>
        </p:txBody>
      </p:sp>
      <p:sp>
        <p:nvSpPr>
          <p:cNvPr id="3" name="Content Placeholder 2"/>
          <p:cNvSpPr>
            <a:spLocks noGrp="1"/>
          </p:cNvSpPr>
          <p:nvPr>
            <p:ph idx="1"/>
          </p:nvPr>
        </p:nvSpPr>
        <p:spPr>
          <a:xfrm>
            <a:off x="457200" y="1600200"/>
            <a:ext cx="3993879" cy="4709695"/>
          </a:xfrm>
        </p:spPr>
        <p:txBody>
          <a:bodyPr>
            <a:normAutofit fontScale="62500" lnSpcReduction="20000"/>
          </a:bodyPr>
          <a:lstStyle/>
          <a:p>
            <a:endParaRPr lang="en-US" dirty="0" smtClean="0">
              <a:latin typeface="Didot"/>
              <a:cs typeface="Didot"/>
            </a:endParaRPr>
          </a:p>
          <a:p>
            <a:pPr>
              <a:buNone/>
            </a:pPr>
            <a:r>
              <a:rPr lang="en-US" dirty="0" smtClean="0">
                <a:latin typeface="Didot"/>
                <a:cs typeface="Didot"/>
              </a:rPr>
              <a:t>-Will </a:t>
            </a:r>
            <a:r>
              <a:rPr lang="en-US" dirty="0">
                <a:latin typeface="Didot"/>
                <a:cs typeface="Didot"/>
              </a:rPr>
              <a:t>you accept children lovingly from God and bring them up according to the laws of Christ?</a:t>
            </a:r>
          </a:p>
          <a:p>
            <a:pPr>
              <a:buNone/>
            </a:pPr>
            <a:r>
              <a:rPr lang="en-US" dirty="0">
                <a:latin typeface="Didot"/>
                <a:cs typeface="Didot"/>
              </a:rPr>
              <a:t> </a:t>
            </a:r>
            <a:endParaRPr lang="en-US" dirty="0" smtClean="0">
              <a:latin typeface="Didot"/>
              <a:cs typeface="Didot"/>
            </a:endParaRPr>
          </a:p>
          <a:p>
            <a:pPr>
              <a:buNone/>
            </a:pPr>
            <a:r>
              <a:rPr lang="en-US" dirty="0" smtClean="0">
                <a:latin typeface="Didot"/>
                <a:cs typeface="Didot"/>
              </a:rPr>
              <a:t>-Have </a:t>
            </a:r>
            <a:r>
              <a:rPr lang="en-US" dirty="0">
                <a:latin typeface="Didot"/>
                <a:cs typeface="Didot"/>
              </a:rPr>
              <a:t>you come here freely to give yourselves in marriage?</a:t>
            </a:r>
          </a:p>
          <a:p>
            <a:pPr>
              <a:buNone/>
            </a:pPr>
            <a:r>
              <a:rPr lang="en-US" dirty="0">
                <a:latin typeface="Didot"/>
                <a:cs typeface="Didot"/>
              </a:rPr>
              <a:t> </a:t>
            </a:r>
            <a:endParaRPr lang="en-US" dirty="0" smtClean="0">
              <a:latin typeface="Didot"/>
              <a:cs typeface="Didot"/>
            </a:endParaRPr>
          </a:p>
          <a:p>
            <a:pPr>
              <a:buNone/>
            </a:pPr>
            <a:r>
              <a:rPr lang="en-US" dirty="0" smtClean="0">
                <a:latin typeface="Didot"/>
                <a:cs typeface="Didot"/>
              </a:rPr>
              <a:t>-Will </a:t>
            </a:r>
            <a:r>
              <a:rPr lang="en-US" dirty="0">
                <a:latin typeface="Didot"/>
                <a:cs typeface="Didot"/>
              </a:rPr>
              <a:t>you love and honor each other as man and wife for the rest of your lives</a:t>
            </a:r>
            <a:r>
              <a:rPr lang="en-US" dirty="0" smtClean="0">
                <a:latin typeface="Didot"/>
                <a:cs typeface="Didot"/>
              </a:rPr>
              <a:t>?</a:t>
            </a:r>
          </a:p>
          <a:p>
            <a:pPr>
              <a:buNone/>
            </a:pPr>
            <a:endParaRPr lang="en-US" dirty="0" smtClean="0">
              <a:latin typeface="Didot"/>
              <a:cs typeface="Didot"/>
            </a:endParaRPr>
          </a:p>
          <a:p>
            <a:pPr>
              <a:buNone/>
            </a:pPr>
            <a:r>
              <a:rPr lang="en-US" dirty="0" smtClean="0">
                <a:latin typeface="Didot"/>
                <a:cs typeface="Didot"/>
              </a:rPr>
              <a:t> -Have </a:t>
            </a:r>
            <a:r>
              <a:rPr lang="en-US" dirty="0">
                <a:latin typeface="Didot"/>
                <a:cs typeface="Didot"/>
              </a:rPr>
              <a:t>you come here without reservation (withholding nothing)?</a:t>
            </a:r>
          </a:p>
          <a:p>
            <a:pPr>
              <a:buNone/>
            </a:pPr>
            <a:endParaRPr lang="en-US" dirty="0" smtClean="0">
              <a:latin typeface="Didot"/>
              <a:cs typeface="Didot"/>
            </a:endParaRPr>
          </a:p>
          <a:p>
            <a:pPr>
              <a:buNone/>
            </a:pPr>
            <a:endParaRPr lang="en-US" dirty="0">
              <a:latin typeface="Didot"/>
              <a:cs typeface="Didot"/>
            </a:endParaRPr>
          </a:p>
        </p:txBody>
      </p:sp>
      <p:sp>
        <p:nvSpPr>
          <p:cNvPr id="7" name="TextBox 6"/>
          <p:cNvSpPr txBox="1"/>
          <p:nvPr/>
        </p:nvSpPr>
        <p:spPr>
          <a:xfrm>
            <a:off x="4878383" y="1582821"/>
            <a:ext cx="3808417" cy="4524316"/>
          </a:xfrm>
          <a:prstGeom prst="rect">
            <a:avLst/>
          </a:prstGeom>
          <a:noFill/>
        </p:spPr>
        <p:txBody>
          <a:bodyPr wrap="square" rtlCol="0">
            <a:spAutoFit/>
          </a:bodyPr>
          <a:lstStyle/>
          <a:p>
            <a:endParaRPr lang="en-US" dirty="0" smtClean="0">
              <a:latin typeface="Didot"/>
              <a:cs typeface="Didot"/>
            </a:endParaRPr>
          </a:p>
          <a:p>
            <a:r>
              <a:rPr lang="en-US" dirty="0" smtClean="0">
                <a:latin typeface="Didot"/>
                <a:cs typeface="Didot"/>
              </a:rPr>
              <a:t>“I came that they might have life and have it more abundantly.”</a:t>
            </a:r>
          </a:p>
          <a:p>
            <a:endParaRPr lang="en-US" dirty="0" smtClean="0">
              <a:latin typeface="Didot"/>
              <a:cs typeface="Didot"/>
            </a:endParaRPr>
          </a:p>
          <a:p>
            <a:endParaRPr lang="en-US" dirty="0" smtClean="0">
              <a:latin typeface="Didot"/>
              <a:cs typeface="Didot"/>
            </a:endParaRPr>
          </a:p>
          <a:p>
            <a:r>
              <a:rPr lang="en-US" dirty="0" smtClean="0">
                <a:latin typeface="Didot"/>
                <a:cs typeface="Didot"/>
              </a:rPr>
              <a:t>“I lay down My life. . .No one takes it from Me.”</a:t>
            </a:r>
          </a:p>
          <a:p>
            <a:endParaRPr lang="en-US" dirty="0" smtClean="0">
              <a:latin typeface="Didot"/>
              <a:cs typeface="Didot"/>
            </a:endParaRPr>
          </a:p>
          <a:p>
            <a:r>
              <a:rPr lang="en-US" dirty="0" smtClean="0">
                <a:latin typeface="Didot"/>
                <a:cs typeface="Didot"/>
              </a:rPr>
              <a:t>“I am with you always until the close of the age.”</a:t>
            </a:r>
          </a:p>
          <a:p>
            <a:endParaRPr lang="en-US" dirty="0" smtClean="0">
              <a:latin typeface="Didot"/>
              <a:cs typeface="Didot"/>
            </a:endParaRPr>
          </a:p>
          <a:p>
            <a:endParaRPr lang="en-US" dirty="0" smtClean="0">
              <a:latin typeface="Didot"/>
              <a:cs typeface="Didot"/>
            </a:endParaRPr>
          </a:p>
          <a:p>
            <a:r>
              <a:rPr lang="en-US" dirty="0" smtClean="0">
                <a:latin typeface="Didot"/>
                <a:cs typeface="Didot"/>
              </a:rPr>
              <a:t>“Greater love has no man than this, that a</a:t>
            </a:r>
          </a:p>
          <a:p>
            <a:r>
              <a:rPr lang="en-US" dirty="0" smtClean="0">
                <a:latin typeface="Didot"/>
                <a:cs typeface="Didot"/>
              </a:rPr>
              <a:t>man lay down his life for his friends.”</a:t>
            </a:r>
            <a:endParaRPr lang="en-US" dirty="0">
              <a:latin typeface="Didot"/>
              <a:cs typeface="Dido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9274"/>
            <a:ext cx="4468661" cy="6243718"/>
          </a:xfrm>
        </p:spPr>
        <p:txBody>
          <a:bodyPr>
            <a:normAutofit fontScale="55000" lnSpcReduction="20000"/>
          </a:bodyPr>
          <a:lstStyle/>
          <a:p>
            <a:pPr>
              <a:buNone/>
            </a:pPr>
            <a:r>
              <a:rPr lang="en-US" dirty="0">
                <a:latin typeface="Didot"/>
                <a:cs typeface="Didot"/>
              </a:rPr>
              <a:t> </a:t>
            </a:r>
          </a:p>
          <a:p>
            <a:pPr>
              <a:buNone/>
            </a:pPr>
            <a:r>
              <a:rPr lang="en-US" i="1" dirty="0">
                <a:latin typeface="Didot"/>
                <a:cs typeface="Didot"/>
              </a:rPr>
              <a:t>Free</a:t>
            </a:r>
            <a:r>
              <a:rPr lang="en-US" dirty="0">
                <a:latin typeface="Didot"/>
                <a:cs typeface="Didot"/>
              </a:rPr>
              <a:t> - Jesus modeled for us, through His passion and death, what free love really means.</a:t>
            </a:r>
          </a:p>
          <a:p>
            <a:pPr>
              <a:buNone/>
            </a:pPr>
            <a:r>
              <a:rPr lang="en-US" dirty="0">
                <a:latin typeface="Didot"/>
                <a:cs typeface="Didot"/>
              </a:rPr>
              <a:t> </a:t>
            </a:r>
          </a:p>
          <a:p>
            <a:pPr>
              <a:buNone/>
            </a:pPr>
            <a:r>
              <a:rPr lang="en-US" i="1" dirty="0">
                <a:latin typeface="Didot"/>
                <a:cs typeface="Didot"/>
              </a:rPr>
              <a:t>Total</a:t>
            </a:r>
            <a:r>
              <a:rPr lang="en-US" dirty="0">
                <a:latin typeface="Didot"/>
                <a:cs typeface="Didot"/>
              </a:rPr>
              <a:t> - As Jesus gave us all that He had, He shows us what total love really looks like.</a:t>
            </a:r>
          </a:p>
          <a:p>
            <a:pPr>
              <a:buNone/>
            </a:pPr>
            <a:r>
              <a:rPr lang="en-US" dirty="0">
                <a:latin typeface="Didot"/>
                <a:cs typeface="Didot"/>
              </a:rPr>
              <a:t> </a:t>
            </a:r>
          </a:p>
          <a:p>
            <a:pPr>
              <a:buNone/>
            </a:pPr>
            <a:r>
              <a:rPr lang="en-US" i="1" dirty="0">
                <a:latin typeface="Didot"/>
                <a:cs typeface="Didot"/>
              </a:rPr>
              <a:t>Faithful</a:t>
            </a:r>
            <a:r>
              <a:rPr lang="en-US" dirty="0">
                <a:latin typeface="Didot"/>
                <a:cs typeface="Didot"/>
              </a:rPr>
              <a:t> - Jesus was faithful to His Father’s will and faithful to each one of us.</a:t>
            </a:r>
          </a:p>
          <a:p>
            <a:pPr>
              <a:buNone/>
            </a:pPr>
            <a:r>
              <a:rPr lang="en-US" dirty="0">
                <a:latin typeface="Didot"/>
                <a:cs typeface="Didot"/>
              </a:rPr>
              <a:t> </a:t>
            </a:r>
          </a:p>
          <a:p>
            <a:pPr>
              <a:buNone/>
            </a:pPr>
            <a:r>
              <a:rPr lang="en-US" i="1" dirty="0">
                <a:latin typeface="Didot"/>
                <a:cs typeface="Didot"/>
              </a:rPr>
              <a:t>Fruitful</a:t>
            </a:r>
            <a:r>
              <a:rPr lang="en-US" dirty="0">
                <a:latin typeface="Didot"/>
                <a:cs typeface="Didot"/>
              </a:rPr>
              <a:t> - There was never a more fruitful life and death than that of Jesus Christ.</a:t>
            </a:r>
          </a:p>
          <a:p>
            <a:pPr>
              <a:buNone/>
            </a:pPr>
            <a:r>
              <a:rPr lang="en-US" dirty="0">
                <a:latin typeface="Didot"/>
                <a:cs typeface="Didot"/>
              </a:rPr>
              <a:t>		His death bring new life to humanity.</a:t>
            </a:r>
          </a:p>
          <a:p>
            <a:pPr>
              <a:buNone/>
            </a:pPr>
            <a:r>
              <a:rPr lang="en-US" dirty="0">
                <a:latin typeface="Didot"/>
                <a:cs typeface="Didot"/>
              </a:rPr>
              <a:t> </a:t>
            </a:r>
          </a:p>
          <a:p>
            <a:pPr>
              <a:buNone/>
            </a:pPr>
            <a:r>
              <a:rPr lang="en-US" dirty="0">
                <a:latin typeface="Didot"/>
                <a:cs typeface="Didot"/>
              </a:rPr>
              <a:t>Understanding </a:t>
            </a:r>
            <a:r>
              <a:rPr lang="en-US" dirty="0" smtClean="0">
                <a:latin typeface="Didot"/>
                <a:cs typeface="Didot"/>
              </a:rPr>
              <a:t>Homosexuality</a:t>
            </a:r>
          </a:p>
          <a:p>
            <a:pPr>
              <a:buNone/>
            </a:pPr>
            <a:r>
              <a:rPr lang="en-US" i="1" dirty="0" smtClean="0">
                <a:latin typeface="Didot"/>
                <a:cs typeface="Didot"/>
              </a:rPr>
              <a:t>Natural </a:t>
            </a:r>
            <a:r>
              <a:rPr lang="en-US" i="1" dirty="0">
                <a:latin typeface="Didot"/>
                <a:cs typeface="Didot"/>
              </a:rPr>
              <a:t>law </a:t>
            </a:r>
            <a:r>
              <a:rPr lang="en-US" dirty="0">
                <a:latin typeface="Didot"/>
                <a:cs typeface="Didot"/>
              </a:rPr>
              <a:t>- governs the behavior of man and written into the very nature of every </a:t>
            </a:r>
            <a:r>
              <a:rPr lang="en-US" dirty="0" smtClean="0">
                <a:latin typeface="Didot"/>
                <a:cs typeface="Didot"/>
              </a:rPr>
              <a:t>human </a:t>
            </a:r>
            <a:r>
              <a:rPr lang="en-US" dirty="0">
                <a:latin typeface="Didot"/>
                <a:cs typeface="Didot"/>
              </a:rPr>
              <a:t>being.</a:t>
            </a:r>
          </a:p>
          <a:p>
            <a:endParaRPr lang="en-US" dirty="0">
              <a:latin typeface="Didot"/>
              <a:cs typeface="Didot"/>
            </a:endParaRPr>
          </a:p>
        </p:txBody>
      </p:sp>
      <p:pic>
        <p:nvPicPr>
          <p:cNvPr id="2" name="Picture 1" descr="j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823" y="655052"/>
            <a:ext cx="3910230" cy="49496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1474"/>
            <a:ext cx="4529221" cy="5564689"/>
          </a:xfrm>
        </p:spPr>
        <p:txBody>
          <a:bodyPr>
            <a:normAutofit fontScale="85000" lnSpcReduction="20000"/>
          </a:bodyPr>
          <a:lstStyle/>
          <a:p>
            <a:r>
              <a:rPr lang="en-US" dirty="0">
                <a:latin typeface="Didot"/>
                <a:cs typeface="Didot"/>
              </a:rPr>
              <a:t>Natural law helps us to look at the body and see that it was created for certain functions.</a:t>
            </a:r>
          </a:p>
          <a:p>
            <a:pPr marL="0" indent="0">
              <a:buNone/>
            </a:pPr>
            <a:r>
              <a:rPr lang="en-US" dirty="0">
                <a:latin typeface="Didot"/>
                <a:cs typeface="Didot"/>
              </a:rPr>
              <a:t> </a:t>
            </a:r>
          </a:p>
          <a:p>
            <a:r>
              <a:rPr lang="en-US" dirty="0">
                <a:latin typeface="Didot"/>
                <a:cs typeface="Didot"/>
              </a:rPr>
              <a:t>The natural design </a:t>
            </a:r>
            <a:r>
              <a:rPr lang="en-US" dirty="0" smtClean="0">
                <a:latin typeface="Didot"/>
                <a:cs typeface="Didot"/>
              </a:rPr>
              <a:t>of the </a:t>
            </a:r>
            <a:r>
              <a:rPr lang="en-US" dirty="0">
                <a:latin typeface="Didot"/>
                <a:cs typeface="Didot"/>
              </a:rPr>
              <a:t>body demonstrates </a:t>
            </a:r>
            <a:r>
              <a:rPr lang="en-US" dirty="0" smtClean="0">
                <a:latin typeface="Didot"/>
                <a:cs typeface="Didot"/>
              </a:rPr>
              <a:t>its </a:t>
            </a:r>
            <a:r>
              <a:rPr lang="en-US" dirty="0">
                <a:latin typeface="Didot"/>
                <a:cs typeface="Didot"/>
              </a:rPr>
              <a:t>love giving and life-giving purpose.</a:t>
            </a:r>
          </a:p>
          <a:p>
            <a:pPr marL="0" indent="0">
              <a:buNone/>
            </a:pPr>
            <a:r>
              <a:rPr lang="en-US" dirty="0">
                <a:latin typeface="Didot"/>
                <a:cs typeface="Didot"/>
              </a:rPr>
              <a:t> </a:t>
            </a:r>
          </a:p>
          <a:p>
            <a:r>
              <a:rPr lang="en-US" dirty="0">
                <a:latin typeface="Didot"/>
                <a:cs typeface="Didot"/>
              </a:rPr>
              <a:t>Our sexual organs do not have the same clear purpose when matched up with a person of the same sex.</a:t>
            </a:r>
          </a:p>
          <a:p>
            <a:endParaRPr lang="en-US" dirty="0">
              <a:latin typeface="Didot"/>
              <a:cs typeface="Didot"/>
            </a:endParaRPr>
          </a:p>
        </p:txBody>
      </p:sp>
      <p:pic>
        <p:nvPicPr>
          <p:cNvPr id="4" name="Picture 3" descr="stthomas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524000"/>
            <a:ext cx="3581400" cy="3810000"/>
          </a:xfrm>
          <a:prstGeom prst="rect">
            <a:avLst/>
          </a:prstGeom>
        </p:spPr>
      </p:pic>
    </p:spTree>
    <p:extLst>
      <p:ext uri="{BB962C8B-B14F-4D97-AF65-F5344CB8AC3E}">
        <p14:creationId xmlns:p14="http://schemas.microsoft.com/office/powerpoint/2010/main" val="6693664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625"/>
          </a:xfrm>
        </p:spPr>
        <p:txBody>
          <a:bodyPr>
            <a:normAutofit fontScale="90000"/>
          </a:bodyPr>
          <a:lstStyle/>
          <a:p>
            <a:r>
              <a:rPr lang="en-US" dirty="0">
                <a:latin typeface="Didot"/>
                <a:cs typeface="Didot"/>
              </a:rPr>
              <a:t>Chapter 8</a:t>
            </a:r>
            <a:r>
              <a:rPr lang="en-US" dirty="0" smtClean="0">
                <a:latin typeface="Didot"/>
                <a:cs typeface="Didot"/>
              </a:rPr>
              <a:t>-Marriage</a:t>
            </a:r>
            <a:r>
              <a:rPr lang="en-US" dirty="0">
                <a:latin typeface="Didot"/>
                <a:cs typeface="Didot"/>
              </a:rPr>
              <a:t/>
            </a:r>
            <a:br>
              <a:rPr lang="en-US" dirty="0">
                <a:latin typeface="Didot"/>
                <a:cs typeface="Didot"/>
              </a:rPr>
            </a:br>
            <a:endParaRPr lang="en-US" dirty="0">
              <a:latin typeface="Didot"/>
              <a:cs typeface="Didot"/>
            </a:endParaRPr>
          </a:p>
        </p:txBody>
      </p:sp>
      <p:sp>
        <p:nvSpPr>
          <p:cNvPr id="3" name="Content Placeholder 2"/>
          <p:cNvSpPr>
            <a:spLocks noGrp="1"/>
          </p:cNvSpPr>
          <p:nvPr>
            <p:ph idx="1"/>
          </p:nvPr>
        </p:nvSpPr>
        <p:spPr>
          <a:xfrm>
            <a:off x="457200" y="989264"/>
            <a:ext cx="8229600" cy="5136900"/>
          </a:xfrm>
        </p:spPr>
        <p:txBody>
          <a:bodyPr>
            <a:normAutofit fontScale="55000" lnSpcReduction="20000"/>
          </a:bodyPr>
          <a:lstStyle/>
          <a:p>
            <a:pPr marL="0" indent="0">
              <a:buNone/>
            </a:pPr>
            <a:r>
              <a:rPr lang="en-US" dirty="0">
                <a:latin typeface="Didot"/>
                <a:cs typeface="Didot"/>
              </a:rPr>
              <a:t>Page 112 &amp;113-The story David and Brenda</a:t>
            </a:r>
          </a:p>
          <a:p>
            <a:pPr marL="0" indent="0">
              <a:buNone/>
            </a:pPr>
            <a:r>
              <a:rPr lang="en-US" dirty="0">
                <a:latin typeface="Didot"/>
                <a:cs typeface="Didot"/>
              </a:rPr>
              <a:t> </a:t>
            </a:r>
          </a:p>
          <a:p>
            <a:pPr marL="0" indent="0">
              <a:buNone/>
            </a:pPr>
            <a:r>
              <a:rPr lang="en-US" dirty="0">
                <a:latin typeface="Didot"/>
                <a:cs typeface="Didot"/>
              </a:rPr>
              <a:t>Pope John Paul II insisted that the spousal analogy of Christ's love for the </a:t>
            </a:r>
            <a:r>
              <a:rPr lang="en-US" dirty="0" smtClean="0">
                <a:latin typeface="Didot"/>
                <a:cs typeface="Didot"/>
              </a:rPr>
              <a:t>Church </a:t>
            </a:r>
            <a:r>
              <a:rPr lang="en-US" dirty="0">
                <a:latin typeface="Didot"/>
                <a:cs typeface="Didot"/>
              </a:rPr>
              <a:t>is the only key to understanding the </a:t>
            </a:r>
            <a:r>
              <a:rPr lang="en-US" dirty="0" err="1" smtClean="0">
                <a:latin typeface="Didot"/>
                <a:cs typeface="Didot"/>
              </a:rPr>
              <a:t>Sacramentality</a:t>
            </a:r>
            <a:r>
              <a:rPr lang="en-US" dirty="0" smtClean="0">
                <a:latin typeface="Didot"/>
                <a:cs typeface="Didot"/>
              </a:rPr>
              <a:t> </a:t>
            </a:r>
            <a:r>
              <a:rPr lang="en-US" dirty="0">
                <a:latin typeface="Didot"/>
                <a:cs typeface="Didot"/>
              </a:rPr>
              <a:t>of marriage.</a:t>
            </a:r>
          </a:p>
          <a:p>
            <a:pPr marL="0" indent="0">
              <a:buNone/>
            </a:pPr>
            <a:r>
              <a:rPr lang="en-US" dirty="0">
                <a:latin typeface="Didot"/>
                <a:cs typeface="Didot"/>
              </a:rPr>
              <a:t> </a:t>
            </a:r>
          </a:p>
          <a:p>
            <a:pPr marL="0" indent="0">
              <a:buNone/>
            </a:pPr>
            <a:r>
              <a:rPr lang="en-US" dirty="0">
                <a:latin typeface="Didot"/>
                <a:cs typeface="Didot"/>
              </a:rPr>
              <a:t>Marriage is an amazing opportunity for spouses to image </a:t>
            </a:r>
            <a:r>
              <a:rPr lang="en-US" b="1" i="1" dirty="0">
                <a:latin typeface="Didot"/>
                <a:cs typeface="Didot"/>
              </a:rPr>
              <a:t>agape</a:t>
            </a:r>
            <a:r>
              <a:rPr lang="en-US" dirty="0">
                <a:latin typeface="Didot"/>
                <a:cs typeface="Didot"/>
              </a:rPr>
              <a:t> love (</a:t>
            </a:r>
            <a:r>
              <a:rPr lang="en-US" dirty="0" smtClean="0">
                <a:latin typeface="Didot"/>
                <a:cs typeface="Didot"/>
              </a:rPr>
              <a:t>God’s </a:t>
            </a:r>
            <a:r>
              <a:rPr lang="en-US" dirty="0">
                <a:latin typeface="Didot"/>
                <a:cs typeface="Didot"/>
              </a:rPr>
              <a:t>unconditional love) for each other through mutual respect and total self donation.</a:t>
            </a:r>
          </a:p>
          <a:p>
            <a:pPr marL="0" indent="0">
              <a:buNone/>
            </a:pPr>
            <a:r>
              <a:rPr lang="en-US" dirty="0">
                <a:latin typeface="Didot"/>
                <a:cs typeface="Didot"/>
              </a:rPr>
              <a:t> </a:t>
            </a:r>
          </a:p>
          <a:p>
            <a:pPr marL="0" indent="0">
              <a:buNone/>
            </a:pPr>
            <a:r>
              <a:rPr lang="en-US" dirty="0">
                <a:latin typeface="Didot"/>
                <a:cs typeface="Didot"/>
              </a:rPr>
              <a:t>John Paul II called marriage the “primordial Sacrament” or the first sacrament.</a:t>
            </a:r>
          </a:p>
          <a:p>
            <a:pPr marL="0" indent="0">
              <a:buNone/>
            </a:pPr>
            <a:r>
              <a:rPr lang="en-US" dirty="0">
                <a:latin typeface="Didot"/>
                <a:cs typeface="Didot"/>
              </a:rPr>
              <a:t> </a:t>
            </a:r>
          </a:p>
          <a:p>
            <a:pPr marL="0" indent="0">
              <a:buNone/>
            </a:pPr>
            <a:r>
              <a:rPr lang="en-US" dirty="0" smtClean="0">
                <a:latin typeface="Didot"/>
                <a:cs typeface="Didot"/>
              </a:rPr>
              <a:t>Too many </a:t>
            </a:r>
            <a:r>
              <a:rPr lang="en-US" dirty="0">
                <a:latin typeface="Didot"/>
                <a:cs typeface="Didot"/>
              </a:rPr>
              <a:t>relationships are built </a:t>
            </a:r>
            <a:r>
              <a:rPr lang="en-US" dirty="0" smtClean="0">
                <a:latin typeface="Didot"/>
                <a:cs typeface="Didot"/>
              </a:rPr>
              <a:t>on </a:t>
            </a:r>
            <a:r>
              <a:rPr lang="en-US" b="1" i="1" dirty="0">
                <a:latin typeface="Didot"/>
                <a:cs typeface="Didot"/>
              </a:rPr>
              <a:t>infatuation</a:t>
            </a:r>
            <a:r>
              <a:rPr lang="en-US" dirty="0">
                <a:latin typeface="Didot"/>
                <a:cs typeface="Didot"/>
              </a:rPr>
              <a:t>. T</a:t>
            </a:r>
            <a:r>
              <a:rPr lang="en-US" dirty="0" smtClean="0">
                <a:latin typeface="Didot"/>
                <a:cs typeface="Didot"/>
              </a:rPr>
              <a:t>his </a:t>
            </a:r>
            <a:r>
              <a:rPr lang="en-US" dirty="0">
                <a:latin typeface="Didot"/>
                <a:cs typeface="Didot"/>
              </a:rPr>
              <a:t>fades </a:t>
            </a:r>
            <a:r>
              <a:rPr lang="en-US" dirty="0" smtClean="0">
                <a:latin typeface="Didot"/>
                <a:cs typeface="Didot"/>
              </a:rPr>
              <a:t>where </a:t>
            </a:r>
            <a:r>
              <a:rPr lang="en-US" dirty="0">
                <a:latin typeface="Didot"/>
                <a:cs typeface="Didot"/>
              </a:rPr>
              <a:t>some stress of suffering comes along, you are left with </a:t>
            </a:r>
            <a:r>
              <a:rPr lang="en-US" dirty="0" smtClean="0">
                <a:latin typeface="Didot"/>
                <a:cs typeface="Didot"/>
              </a:rPr>
              <a:t>the </a:t>
            </a:r>
            <a:r>
              <a:rPr lang="en-US" dirty="0">
                <a:latin typeface="Didot"/>
                <a:cs typeface="Didot"/>
              </a:rPr>
              <a:t>real person that you have chosen to marry. At this point, love is tested, and its value comes to light.</a:t>
            </a:r>
          </a:p>
          <a:p>
            <a:pPr marL="0" indent="0">
              <a:buNone/>
            </a:pPr>
            <a:r>
              <a:rPr lang="en-US" dirty="0">
                <a:latin typeface="Didot"/>
                <a:cs typeface="Didot"/>
              </a:rPr>
              <a:t> </a:t>
            </a:r>
          </a:p>
          <a:p>
            <a:pPr marL="0" indent="0">
              <a:buNone/>
            </a:pPr>
            <a:r>
              <a:rPr lang="en-US" dirty="0">
                <a:latin typeface="Didot"/>
                <a:cs typeface="Didot"/>
              </a:rPr>
              <a:t>Pope John Paul II says at this point if a couple's love is a true gift to </a:t>
            </a:r>
            <a:r>
              <a:rPr lang="en-US" dirty="0" smtClean="0">
                <a:latin typeface="Didot"/>
                <a:cs typeface="Didot"/>
              </a:rPr>
              <a:t>self, it </a:t>
            </a:r>
            <a:r>
              <a:rPr lang="en-US" dirty="0">
                <a:latin typeface="Didot"/>
                <a:cs typeface="Didot"/>
              </a:rPr>
              <a:t>will not only survive but grow stronger and sink deeper roots.</a:t>
            </a:r>
          </a:p>
          <a:p>
            <a:endParaRPr lang="en-US" dirty="0">
              <a:latin typeface="Didot"/>
              <a:cs typeface="Didot"/>
            </a:endParaRPr>
          </a:p>
        </p:txBody>
      </p:sp>
    </p:spTree>
    <p:extLst>
      <p:ext uri="{BB962C8B-B14F-4D97-AF65-F5344CB8AC3E}">
        <p14:creationId xmlns:p14="http://schemas.microsoft.com/office/powerpoint/2010/main" val="37005318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8316"/>
            <a:ext cx="8229600" cy="5497847"/>
          </a:xfrm>
        </p:spPr>
        <p:txBody>
          <a:bodyPr>
            <a:normAutofit fontScale="62500" lnSpcReduction="20000"/>
          </a:bodyPr>
          <a:lstStyle/>
          <a:p>
            <a:r>
              <a:rPr lang="en-US" b="1" i="1" dirty="0" err="1">
                <a:latin typeface="Didot"/>
                <a:cs typeface="Didot"/>
              </a:rPr>
              <a:t>Humanae</a:t>
            </a:r>
            <a:r>
              <a:rPr lang="en-US" b="1" i="1" dirty="0">
                <a:latin typeface="Didot"/>
                <a:cs typeface="Didot"/>
              </a:rPr>
              <a:t> Vitae </a:t>
            </a:r>
            <a:r>
              <a:rPr lang="en-US" dirty="0">
                <a:latin typeface="Didot"/>
                <a:cs typeface="Didot"/>
              </a:rPr>
              <a:t>-- Pope Paul </a:t>
            </a:r>
            <a:r>
              <a:rPr lang="en-US" dirty="0" smtClean="0">
                <a:latin typeface="Didot"/>
                <a:cs typeface="Didot"/>
              </a:rPr>
              <a:t>VI’s </a:t>
            </a:r>
            <a:r>
              <a:rPr lang="en-US" dirty="0">
                <a:latin typeface="Didot"/>
                <a:cs typeface="Didot"/>
              </a:rPr>
              <a:t>encyclical on the </a:t>
            </a:r>
            <a:r>
              <a:rPr lang="en-US" dirty="0" smtClean="0">
                <a:latin typeface="Didot"/>
                <a:cs typeface="Didot"/>
              </a:rPr>
              <a:t>Church’s </a:t>
            </a:r>
            <a:r>
              <a:rPr lang="en-US" dirty="0">
                <a:latin typeface="Didot"/>
                <a:cs typeface="Didot"/>
              </a:rPr>
              <a:t>teaching on procreation and the meaning and purpose of the sexual gift.</a:t>
            </a:r>
          </a:p>
          <a:p>
            <a:pPr marL="0" indent="0">
              <a:buNone/>
            </a:pPr>
            <a:r>
              <a:rPr lang="en-US" dirty="0">
                <a:latin typeface="Didot"/>
                <a:cs typeface="Didot"/>
              </a:rPr>
              <a:t> </a:t>
            </a:r>
          </a:p>
          <a:p>
            <a:r>
              <a:rPr lang="en-US" dirty="0">
                <a:latin typeface="Didot"/>
                <a:cs typeface="Didot"/>
              </a:rPr>
              <a:t>In this </a:t>
            </a:r>
            <a:r>
              <a:rPr lang="en-US" dirty="0" smtClean="0">
                <a:latin typeface="Didot"/>
                <a:cs typeface="Didot"/>
              </a:rPr>
              <a:t>encyclical, </a:t>
            </a:r>
            <a:r>
              <a:rPr lang="en-US" dirty="0">
                <a:latin typeface="Didot"/>
                <a:cs typeface="Didot"/>
              </a:rPr>
              <a:t>he offered reasons for the </a:t>
            </a:r>
            <a:r>
              <a:rPr lang="en-US" dirty="0" smtClean="0">
                <a:latin typeface="Didot"/>
                <a:cs typeface="Didot"/>
              </a:rPr>
              <a:t>immorality </a:t>
            </a:r>
            <a:r>
              <a:rPr lang="en-US" dirty="0">
                <a:latin typeface="Didot"/>
                <a:cs typeface="Didot"/>
              </a:rPr>
              <a:t>of contraception and predicted what would take place if it were to become common in society. He warned about the increase in marital infidelity and a general lowering of the morality of the youth.</a:t>
            </a:r>
          </a:p>
          <a:p>
            <a:pPr marL="0" indent="0">
              <a:buNone/>
            </a:pPr>
            <a:r>
              <a:rPr lang="en-US" dirty="0">
                <a:latin typeface="Didot"/>
                <a:cs typeface="Didot"/>
              </a:rPr>
              <a:t> </a:t>
            </a:r>
          </a:p>
          <a:p>
            <a:r>
              <a:rPr lang="en-US" dirty="0">
                <a:latin typeface="Didot"/>
                <a:cs typeface="Didot"/>
              </a:rPr>
              <a:t>The pope had witnessed the acceptance of contraception within Christianity </a:t>
            </a:r>
            <a:r>
              <a:rPr lang="en-US" dirty="0" smtClean="0">
                <a:latin typeface="Didot"/>
                <a:cs typeface="Didot"/>
              </a:rPr>
              <a:t>(the Anglican faith) and knew </a:t>
            </a:r>
            <a:r>
              <a:rPr lang="en-US" dirty="0">
                <a:latin typeface="Didot"/>
                <a:cs typeface="Didot"/>
              </a:rPr>
              <a:t>society would soon also accept it. Many leaders in society including Gandhi and the early feminist leaders had also warned of the negative consequences of contraception.</a:t>
            </a:r>
          </a:p>
          <a:p>
            <a:pPr marL="0" indent="0">
              <a:buNone/>
            </a:pPr>
            <a:endParaRPr lang="en-US" dirty="0">
              <a:latin typeface="Didot"/>
              <a:cs typeface="Didot"/>
            </a:endParaRPr>
          </a:p>
          <a:p>
            <a:r>
              <a:rPr lang="en-US" dirty="0">
                <a:latin typeface="Didot"/>
                <a:cs typeface="Didot"/>
              </a:rPr>
              <a:t>The </a:t>
            </a:r>
            <a:r>
              <a:rPr lang="en-US" dirty="0" smtClean="0">
                <a:latin typeface="Didot"/>
                <a:cs typeface="Didot"/>
              </a:rPr>
              <a:t>Church </a:t>
            </a:r>
            <a:r>
              <a:rPr lang="en-US" dirty="0">
                <a:latin typeface="Didot"/>
                <a:cs typeface="Didot"/>
              </a:rPr>
              <a:t>urges the use of </a:t>
            </a:r>
            <a:r>
              <a:rPr lang="en-US" b="1" dirty="0" smtClean="0">
                <a:latin typeface="Didot"/>
                <a:cs typeface="Didot"/>
              </a:rPr>
              <a:t>Natural </a:t>
            </a:r>
            <a:r>
              <a:rPr lang="en-US" b="1" dirty="0">
                <a:latin typeface="Didot"/>
                <a:cs typeface="Didot"/>
              </a:rPr>
              <a:t>F</a:t>
            </a:r>
            <a:r>
              <a:rPr lang="en-US" b="1" dirty="0" smtClean="0">
                <a:latin typeface="Didot"/>
                <a:cs typeface="Didot"/>
              </a:rPr>
              <a:t>amily </a:t>
            </a:r>
            <a:r>
              <a:rPr lang="en-US" b="1" dirty="0">
                <a:latin typeface="Didot"/>
                <a:cs typeface="Didot"/>
              </a:rPr>
              <a:t>P</a:t>
            </a:r>
            <a:r>
              <a:rPr lang="en-US" b="1" dirty="0" smtClean="0">
                <a:latin typeface="Didot"/>
                <a:cs typeface="Didot"/>
              </a:rPr>
              <a:t>lanning </a:t>
            </a:r>
            <a:r>
              <a:rPr lang="en-US" dirty="0">
                <a:latin typeface="Didot"/>
                <a:cs typeface="Didot"/>
              </a:rPr>
              <a:t>(referring to the various effective, natural, and moral methods for achieving or postponing pregnancy.)</a:t>
            </a:r>
          </a:p>
          <a:p>
            <a:endParaRPr lang="en-US" dirty="0">
              <a:latin typeface="Didot"/>
              <a:cs typeface="Didot"/>
            </a:endParaRPr>
          </a:p>
        </p:txBody>
      </p:sp>
    </p:spTree>
    <p:extLst>
      <p:ext uri="{BB962C8B-B14F-4D97-AF65-F5344CB8AC3E}">
        <p14:creationId xmlns:p14="http://schemas.microsoft.com/office/powerpoint/2010/main" val="345458848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4948"/>
            <a:ext cx="4034589" cy="5511216"/>
          </a:xfrm>
        </p:spPr>
        <p:txBody>
          <a:bodyPr>
            <a:normAutofit fontScale="85000" lnSpcReduction="20000"/>
          </a:bodyPr>
          <a:lstStyle/>
          <a:p>
            <a:r>
              <a:rPr lang="en-US" b="1" dirty="0">
                <a:latin typeface="Didot"/>
                <a:cs typeface="Didot"/>
              </a:rPr>
              <a:t>Oxytocin</a:t>
            </a:r>
            <a:r>
              <a:rPr lang="en-US" dirty="0">
                <a:latin typeface="Didot"/>
                <a:cs typeface="Didot"/>
              </a:rPr>
              <a:t>= a hormone released </a:t>
            </a:r>
            <a:r>
              <a:rPr lang="en-US" dirty="0" smtClean="0">
                <a:latin typeface="Didot"/>
                <a:cs typeface="Didot"/>
              </a:rPr>
              <a:t>in </a:t>
            </a:r>
            <a:r>
              <a:rPr lang="en-US" dirty="0">
                <a:latin typeface="Didot"/>
                <a:cs typeface="Didot"/>
              </a:rPr>
              <a:t>the pituitary gland of the brain during childbirth, breast-</a:t>
            </a:r>
            <a:r>
              <a:rPr lang="en-US" dirty="0" smtClean="0">
                <a:latin typeface="Didot"/>
                <a:cs typeface="Didot"/>
              </a:rPr>
              <a:t>feeding and </a:t>
            </a:r>
            <a:r>
              <a:rPr lang="en-US" dirty="0">
                <a:latin typeface="Didot"/>
                <a:cs typeface="Didot"/>
              </a:rPr>
              <a:t>in intercourse, causing emotional bonding between persons in whom it is released. This chemical offers proof that men and women are physically created to be </a:t>
            </a:r>
            <a:r>
              <a:rPr lang="en-US" dirty="0" smtClean="0">
                <a:latin typeface="Didot"/>
                <a:cs typeface="Didot"/>
              </a:rPr>
              <a:t> in mutually </a:t>
            </a:r>
            <a:r>
              <a:rPr lang="en-US" dirty="0">
                <a:latin typeface="Didot"/>
                <a:cs typeface="Didot"/>
              </a:rPr>
              <a:t>exclusive relationships.</a:t>
            </a:r>
          </a:p>
          <a:p>
            <a:endParaRPr lang="en-US" dirty="0">
              <a:latin typeface="Didot"/>
              <a:cs typeface="Didot"/>
            </a:endParaRPr>
          </a:p>
        </p:txBody>
      </p:sp>
      <p:pic>
        <p:nvPicPr>
          <p:cNvPr id="4" name="Picture 3" descr="dat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297" y="1176421"/>
            <a:ext cx="4571703" cy="3626591"/>
          </a:xfrm>
          <a:prstGeom prst="rect">
            <a:avLst/>
          </a:prstGeom>
        </p:spPr>
      </p:pic>
    </p:spTree>
    <p:extLst>
      <p:ext uri="{BB962C8B-B14F-4D97-AF65-F5344CB8AC3E}">
        <p14:creationId xmlns:p14="http://schemas.microsoft.com/office/powerpoint/2010/main" val="835237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1467"/>
          </a:xfrm>
        </p:spPr>
        <p:txBody>
          <a:bodyPr>
            <a:normAutofit fontScale="90000"/>
          </a:bodyPr>
          <a:lstStyle/>
          <a:p>
            <a:r>
              <a:rPr lang="en-US" sz="3100" dirty="0">
                <a:latin typeface="Didot"/>
                <a:cs typeface="Didot"/>
              </a:rPr>
              <a:t>Chapter 9</a:t>
            </a:r>
            <a:r>
              <a:rPr lang="en-US" sz="3100" dirty="0" smtClean="0">
                <a:latin typeface="Didot"/>
                <a:cs typeface="Didot"/>
              </a:rPr>
              <a:t>-  Celibacy </a:t>
            </a:r>
            <a:r>
              <a:rPr lang="en-US" sz="3100" dirty="0">
                <a:latin typeface="Didot"/>
                <a:cs typeface="Didot"/>
              </a:rPr>
              <a:t>and </a:t>
            </a:r>
            <a:r>
              <a:rPr lang="en-US" sz="3100" dirty="0" smtClean="0">
                <a:latin typeface="Didot"/>
                <a:cs typeface="Didot"/>
              </a:rPr>
              <a:t>Religious </a:t>
            </a:r>
            <a:r>
              <a:rPr lang="en-US" sz="3100" dirty="0">
                <a:latin typeface="Didot"/>
                <a:cs typeface="Didot"/>
              </a:rPr>
              <a:t>life</a:t>
            </a:r>
            <a:r>
              <a:rPr lang="en-US" dirty="0">
                <a:latin typeface="Didot"/>
                <a:cs typeface="Didot"/>
              </a:rPr>
              <a:t/>
            </a:r>
            <a:br>
              <a:rPr lang="en-US" dirty="0">
                <a:latin typeface="Didot"/>
                <a:cs typeface="Didot"/>
              </a:rPr>
            </a:br>
            <a:endParaRPr lang="en-US" dirty="0">
              <a:latin typeface="Didot"/>
              <a:cs typeface="Didot"/>
            </a:endParaRPr>
          </a:p>
        </p:txBody>
      </p:sp>
      <p:sp>
        <p:nvSpPr>
          <p:cNvPr id="3" name="Content Placeholder 2"/>
          <p:cNvSpPr>
            <a:spLocks noGrp="1"/>
          </p:cNvSpPr>
          <p:nvPr>
            <p:ph idx="1"/>
          </p:nvPr>
        </p:nvSpPr>
        <p:spPr>
          <a:xfrm>
            <a:off x="457200" y="1243264"/>
            <a:ext cx="8229600" cy="5217110"/>
          </a:xfrm>
        </p:spPr>
        <p:txBody>
          <a:bodyPr>
            <a:normAutofit fontScale="62500" lnSpcReduction="20000"/>
          </a:bodyPr>
          <a:lstStyle/>
          <a:p>
            <a:pPr marL="0" indent="0">
              <a:buNone/>
            </a:pPr>
            <a:r>
              <a:rPr lang="en-US" b="1" dirty="0">
                <a:latin typeface="Didot"/>
                <a:cs typeface="Didot"/>
              </a:rPr>
              <a:t>Celibacy</a:t>
            </a:r>
            <a:r>
              <a:rPr lang="en-US" dirty="0">
                <a:latin typeface="Didot"/>
                <a:cs typeface="Didot"/>
              </a:rPr>
              <a:t> is a special vocation to which God calls on people to live as </a:t>
            </a:r>
            <a:r>
              <a:rPr lang="en-US" dirty="0" smtClean="0">
                <a:latin typeface="Didot"/>
                <a:cs typeface="Didot"/>
              </a:rPr>
              <a:t>their way to </a:t>
            </a:r>
            <a:r>
              <a:rPr lang="en-US" dirty="0">
                <a:latin typeface="Didot"/>
                <a:cs typeface="Didot"/>
              </a:rPr>
              <a:t>holiness.</a:t>
            </a:r>
          </a:p>
          <a:p>
            <a:pPr marL="0" indent="0">
              <a:buNone/>
            </a:pPr>
            <a:r>
              <a:rPr lang="en-US" dirty="0">
                <a:latin typeface="Didot"/>
                <a:cs typeface="Didot"/>
              </a:rPr>
              <a:t> </a:t>
            </a:r>
          </a:p>
          <a:p>
            <a:pPr marL="0" indent="0">
              <a:buNone/>
            </a:pPr>
            <a:r>
              <a:rPr lang="en-US" dirty="0">
                <a:latin typeface="Didot"/>
                <a:cs typeface="Didot"/>
              </a:rPr>
              <a:t>God calls every human being to live out their lives through their vocation or special calling.</a:t>
            </a:r>
          </a:p>
          <a:p>
            <a:pPr marL="0" indent="0">
              <a:buNone/>
            </a:pPr>
            <a:r>
              <a:rPr lang="en-US" dirty="0">
                <a:latin typeface="Didot"/>
                <a:cs typeface="Didot"/>
              </a:rPr>
              <a:t> </a:t>
            </a:r>
          </a:p>
          <a:p>
            <a:pPr marL="0" indent="0">
              <a:buNone/>
            </a:pPr>
            <a:r>
              <a:rPr lang="en-US" dirty="0">
                <a:latin typeface="Didot"/>
                <a:cs typeface="Didot"/>
              </a:rPr>
              <a:t>Celibacy is a free choice to renounce marital communion with a</a:t>
            </a:r>
            <a:r>
              <a:rPr lang="en-US" dirty="0" smtClean="0">
                <a:latin typeface="Didot"/>
                <a:cs typeface="Didot"/>
              </a:rPr>
              <a:t> </a:t>
            </a:r>
            <a:r>
              <a:rPr lang="en-US" dirty="0">
                <a:latin typeface="Didot"/>
                <a:cs typeface="Didot"/>
              </a:rPr>
              <a:t>spouse in order to serve God and the </a:t>
            </a:r>
            <a:r>
              <a:rPr lang="en-US" dirty="0" smtClean="0">
                <a:latin typeface="Didot"/>
                <a:cs typeface="Didot"/>
              </a:rPr>
              <a:t>Church </a:t>
            </a:r>
            <a:r>
              <a:rPr lang="en-US" dirty="0">
                <a:latin typeface="Didot"/>
                <a:cs typeface="Didot"/>
              </a:rPr>
              <a:t>more fully. The </a:t>
            </a:r>
            <a:r>
              <a:rPr lang="en-US" dirty="0" smtClean="0">
                <a:latin typeface="Didot"/>
                <a:cs typeface="Didot"/>
              </a:rPr>
              <a:t>Church </a:t>
            </a:r>
            <a:r>
              <a:rPr lang="en-US" dirty="0">
                <a:latin typeface="Didot"/>
                <a:cs typeface="Didot"/>
              </a:rPr>
              <a:t>forces no one to be celibate. In the case of the priesthood, the </a:t>
            </a:r>
            <a:r>
              <a:rPr lang="en-US" dirty="0" smtClean="0">
                <a:latin typeface="Didot"/>
                <a:cs typeface="Didot"/>
              </a:rPr>
              <a:t>Church </a:t>
            </a:r>
            <a:r>
              <a:rPr lang="en-US" dirty="0">
                <a:latin typeface="Didot"/>
                <a:cs typeface="Didot"/>
              </a:rPr>
              <a:t>chooses her priests from </a:t>
            </a:r>
            <a:r>
              <a:rPr lang="en-US" dirty="0" smtClean="0">
                <a:latin typeface="Didot"/>
                <a:cs typeface="Didot"/>
              </a:rPr>
              <a:t>among the men who have </a:t>
            </a:r>
            <a:r>
              <a:rPr lang="en-US" dirty="0">
                <a:latin typeface="Didot"/>
                <a:cs typeface="Didot"/>
              </a:rPr>
              <a:t>discerned and freely chosen celibacy as their </a:t>
            </a:r>
            <a:r>
              <a:rPr lang="en-US" dirty="0" smtClean="0">
                <a:latin typeface="Didot"/>
                <a:cs typeface="Didot"/>
              </a:rPr>
              <a:t>life’s </a:t>
            </a:r>
            <a:r>
              <a:rPr lang="en-US" dirty="0">
                <a:latin typeface="Didot"/>
                <a:cs typeface="Didot"/>
              </a:rPr>
              <a:t>location.</a:t>
            </a:r>
          </a:p>
          <a:p>
            <a:pPr marL="0" indent="0">
              <a:buNone/>
            </a:pPr>
            <a:r>
              <a:rPr lang="en-US" dirty="0">
                <a:latin typeface="Didot"/>
                <a:cs typeface="Didot"/>
              </a:rPr>
              <a:t> </a:t>
            </a:r>
          </a:p>
          <a:p>
            <a:pPr marL="0" indent="0">
              <a:buNone/>
            </a:pPr>
            <a:r>
              <a:rPr lang="en-US" dirty="0">
                <a:latin typeface="Didot"/>
                <a:cs typeface="Didot"/>
              </a:rPr>
              <a:t>Celibacy does not reject sexuality. Those who enter the religious life as priests, brothers, sisters, </a:t>
            </a:r>
            <a:r>
              <a:rPr lang="en-US" dirty="0" smtClean="0">
                <a:latin typeface="Didot"/>
                <a:cs typeface="Didot"/>
              </a:rPr>
              <a:t>etc. are </a:t>
            </a:r>
            <a:r>
              <a:rPr lang="en-US" dirty="0">
                <a:latin typeface="Didot"/>
                <a:cs typeface="Didot"/>
              </a:rPr>
              <a:t>a foreshadowing of how all of us will live in the heavenly kingdom. Celibacy is a witness to the fact that there is a greater </a:t>
            </a:r>
            <a:r>
              <a:rPr lang="en-US" dirty="0" smtClean="0">
                <a:latin typeface="Didot"/>
                <a:cs typeface="Didot"/>
              </a:rPr>
              <a:t>joy (that is heaven</a:t>
            </a:r>
            <a:r>
              <a:rPr lang="en-US" dirty="0">
                <a:latin typeface="Didot"/>
                <a:cs typeface="Didot"/>
              </a:rPr>
              <a:t>)</a:t>
            </a:r>
            <a:r>
              <a:rPr lang="en-US" dirty="0" smtClean="0">
                <a:latin typeface="Didot"/>
                <a:cs typeface="Didot"/>
              </a:rPr>
              <a:t> than </a:t>
            </a:r>
            <a:r>
              <a:rPr lang="en-US" dirty="0">
                <a:latin typeface="Didot"/>
                <a:cs typeface="Didot"/>
              </a:rPr>
              <a:t>the joys of this world. It shows the true meaning of our sexuality, the giving of ourselves to God.</a:t>
            </a:r>
          </a:p>
          <a:p>
            <a:endParaRPr lang="en-US" dirty="0">
              <a:latin typeface="Didot"/>
              <a:cs typeface="Didot"/>
            </a:endParaRPr>
          </a:p>
        </p:txBody>
      </p:sp>
    </p:spTree>
    <p:extLst>
      <p:ext uri="{BB962C8B-B14F-4D97-AF65-F5344CB8AC3E}">
        <p14:creationId xmlns:p14="http://schemas.microsoft.com/office/powerpoint/2010/main" val="36070874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387683"/>
            <a:ext cx="4636168" cy="6069264"/>
          </a:xfrm>
        </p:spPr>
        <p:txBody>
          <a:bodyPr>
            <a:normAutofit fontScale="62500" lnSpcReduction="20000"/>
          </a:bodyPr>
          <a:lstStyle/>
          <a:p>
            <a:r>
              <a:rPr lang="en-US" dirty="0">
                <a:latin typeface="Didot"/>
                <a:cs typeface="Didot"/>
              </a:rPr>
              <a:t>St. Joseph, the most chaste spouse of the Blessed Virgin Mary, was so enraptured by the love of God that no earthly love could possibly compare. His chastity allowed him to more perfectly get himself to God.</a:t>
            </a:r>
          </a:p>
          <a:p>
            <a:endParaRPr lang="en-US" dirty="0">
              <a:latin typeface="Didot"/>
              <a:cs typeface="Didot"/>
            </a:endParaRPr>
          </a:p>
          <a:p>
            <a:pPr marL="0" indent="0">
              <a:buNone/>
            </a:pPr>
            <a:r>
              <a:rPr lang="en-US" dirty="0">
                <a:latin typeface="Didot"/>
                <a:cs typeface="Didot"/>
              </a:rPr>
              <a:t>Men and the priesthood- </a:t>
            </a:r>
          </a:p>
          <a:p>
            <a:pPr marL="0" indent="0">
              <a:buNone/>
            </a:pPr>
            <a:r>
              <a:rPr lang="en-US" dirty="0">
                <a:latin typeface="Didot"/>
                <a:cs typeface="Didot"/>
              </a:rPr>
              <a:t>1. The priest acts </a:t>
            </a:r>
            <a:r>
              <a:rPr lang="en-US" i="1" dirty="0">
                <a:latin typeface="Didot"/>
                <a:cs typeface="Didot"/>
              </a:rPr>
              <a:t>in persona Christi</a:t>
            </a:r>
            <a:r>
              <a:rPr lang="en-US" dirty="0">
                <a:latin typeface="Didot"/>
                <a:cs typeface="Didot"/>
              </a:rPr>
              <a:t>, as they provide us with the sacraments and other </a:t>
            </a:r>
            <a:r>
              <a:rPr lang="en-US" dirty="0" smtClean="0">
                <a:latin typeface="Didot"/>
                <a:cs typeface="Didot"/>
              </a:rPr>
              <a:t>ecclesiological </a:t>
            </a:r>
            <a:r>
              <a:rPr lang="en-US" dirty="0">
                <a:latin typeface="Didot"/>
                <a:cs typeface="Didot"/>
              </a:rPr>
              <a:t>services.</a:t>
            </a:r>
          </a:p>
          <a:p>
            <a:pPr marL="0" indent="0">
              <a:buNone/>
            </a:pPr>
            <a:endParaRPr lang="en-US" dirty="0" smtClean="0">
              <a:latin typeface="Didot"/>
              <a:cs typeface="Didot"/>
            </a:endParaRPr>
          </a:p>
          <a:p>
            <a:pPr marL="0" indent="0">
              <a:buNone/>
            </a:pPr>
            <a:r>
              <a:rPr lang="en-US" dirty="0" smtClean="0">
                <a:latin typeface="Didot"/>
                <a:cs typeface="Didot"/>
              </a:rPr>
              <a:t>2</a:t>
            </a:r>
            <a:r>
              <a:rPr lang="en-US" dirty="0">
                <a:latin typeface="Didot"/>
                <a:cs typeface="Didot"/>
              </a:rPr>
              <a:t>. Since God created marriage </a:t>
            </a:r>
            <a:r>
              <a:rPr lang="en-US" dirty="0" smtClean="0">
                <a:latin typeface="Didot"/>
                <a:cs typeface="Didot"/>
              </a:rPr>
              <a:t>as </a:t>
            </a:r>
            <a:r>
              <a:rPr lang="en-US" dirty="0">
                <a:latin typeface="Didot"/>
                <a:cs typeface="Didot"/>
              </a:rPr>
              <a:t>the union between a man and a woman, only a man can act in the person of Christ as a groom who was meant to marry his bride, the </a:t>
            </a:r>
            <a:r>
              <a:rPr lang="en-US" dirty="0" smtClean="0">
                <a:latin typeface="Didot"/>
                <a:cs typeface="Didot"/>
              </a:rPr>
              <a:t>Church</a:t>
            </a:r>
            <a:r>
              <a:rPr lang="en-US" dirty="0">
                <a:latin typeface="Didot"/>
                <a:cs typeface="Didot"/>
              </a:rPr>
              <a:t>.</a:t>
            </a:r>
          </a:p>
          <a:p>
            <a:pPr marL="0" indent="0">
              <a:buNone/>
            </a:pPr>
            <a:endParaRPr lang="en-US" dirty="0" smtClean="0">
              <a:latin typeface="Didot"/>
              <a:cs typeface="Didot"/>
            </a:endParaRPr>
          </a:p>
          <a:p>
            <a:pPr marL="0" indent="0">
              <a:buNone/>
            </a:pPr>
            <a:r>
              <a:rPr lang="en-US" dirty="0" smtClean="0">
                <a:latin typeface="Didot"/>
                <a:cs typeface="Didot"/>
              </a:rPr>
              <a:t>3</a:t>
            </a:r>
            <a:r>
              <a:rPr lang="en-US" dirty="0">
                <a:latin typeface="Didot"/>
                <a:cs typeface="Didot"/>
              </a:rPr>
              <a:t>. The priesthood is a spiritual fatherhood.</a:t>
            </a:r>
          </a:p>
          <a:p>
            <a:endParaRPr lang="en-US" dirty="0">
              <a:latin typeface="Didot"/>
              <a:cs typeface="Didot"/>
            </a:endParaRPr>
          </a:p>
        </p:txBody>
      </p:sp>
      <p:pic>
        <p:nvPicPr>
          <p:cNvPr id="4" name="Picture 3" descr="jo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472" y="1630947"/>
            <a:ext cx="3703053" cy="3703053"/>
          </a:xfrm>
          <a:prstGeom prst="rect">
            <a:avLst/>
          </a:prstGeom>
        </p:spPr>
      </p:pic>
    </p:spTree>
    <p:extLst>
      <p:ext uri="{BB962C8B-B14F-4D97-AF65-F5344CB8AC3E}">
        <p14:creationId xmlns:p14="http://schemas.microsoft.com/office/powerpoint/2010/main" val="308365429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1158"/>
            <a:ext cx="4529221" cy="6109368"/>
          </a:xfrm>
        </p:spPr>
        <p:txBody>
          <a:bodyPr>
            <a:normAutofit fontScale="70000" lnSpcReduction="20000"/>
          </a:bodyPr>
          <a:lstStyle/>
          <a:p>
            <a:pPr marL="0" indent="0">
              <a:buNone/>
            </a:pPr>
            <a:r>
              <a:rPr lang="en-US" dirty="0">
                <a:latin typeface="Didot"/>
                <a:cs typeface="Didot"/>
              </a:rPr>
              <a:t>Why aren't priests </a:t>
            </a:r>
            <a:r>
              <a:rPr lang="en-US" dirty="0" smtClean="0">
                <a:latin typeface="Didot"/>
                <a:cs typeface="Didot"/>
              </a:rPr>
              <a:t>married?</a:t>
            </a:r>
            <a:endParaRPr lang="en-US" dirty="0">
              <a:latin typeface="Didot"/>
              <a:cs typeface="Didot"/>
            </a:endParaRPr>
          </a:p>
          <a:p>
            <a:pPr marL="0" indent="0">
              <a:buNone/>
            </a:pPr>
            <a:r>
              <a:rPr lang="en-US" dirty="0">
                <a:latin typeface="Didot"/>
                <a:cs typeface="Didot"/>
              </a:rPr>
              <a:t>1. Since the priest acts </a:t>
            </a:r>
            <a:r>
              <a:rPr lang="en-US" i="1" dirty="0">
                <a:latin typeface="Didot"/>
                <a:cs typeface="Didot"/>
              </a:rPr>
              <a:t>in persona Christi </a:t>
            </a:r>
            <a:r>
              <a:rPr lang="en-US" dirty="0">
                <a:latin typeface="Didot"/>
                <a:cs typeface="Didot"/>
              </a:rPr>
              <a:t>and marries the </a:t>
            </a:r>
            <a:r>
              <a:rPr lang="en-US" dirty="0" smtClean="0">
                <a:latin typeface="Didot"/>
                <a:cs typeface="Didot"/>
              </a:rPr>
              <a:t>Bride </a:t>
            </a:r>
            <a:r>
              <a:rPr lang="en-US" dirty="0">
                <a:latin typeface="Didot"/>
                <a:cs typeface="Didot"/>
              </a:rPr>
              <a:t>of Christ, the </a:t>
            </a:r>
            <a:r>
              <a:rPr lang="en-US" dirty="0" smtClean="0">
                <a:latin typeface="Didot"/>
                <a:cs typeface="Didot"/>
              </a:rPr>
              <a:t>Church</a:t>
            </a:r>
            <a:r>
              <a:rPr lang="en-US" dirty="0">
                <a:latin typeface="Didot"/>
                <a:cs typeface="Didot"/>
              </a:rPr>
              <a:t>, he should give himself completely to her.</a:t>
            </a:r>
          </a:p>
          <a:p>
            <a:pPr marL="0" indent="0">
              <a:buNone/>
            </a:pPr>
            <a:endParaRPr lang="en-US" dirty="0" smtClean="0">
              <a:latin typeface="Didot"/>
              <a:cs typeface="Didot"/>
            </a:endParaRPr>
          </a:p>
          <a:p>
            <a:pPr marL="0" indent="0">
              <a:buNone/>
            </a:pPr>
            <a:r>
              <a:rPr lang="en-US" dirty="0" smtClean="0">
                <a:latin typeface="Didot"/>
                <a:cs typeface="Didot"/>
              </a:rPr>
              <a:t>2</a:t>
            </a:r>
            <a:r>
              <a:rPr lang="en-US" dirty="0">
                <a:latin typeface="Didot"/>
                <a:cs typeface="Didot"/>
              </a:rPr>
              <a:t>. The </a:t>
            </a:r>
            <a:r>
              <a:rPr lang="en-US" dirty="0" smtClean="0">
                <a:latin typeface="Didot"/>
                <a:cs typeface="Didot"/>
              </a:rPr>
              <a:t>Church </a:t>
            </a:r>
            <a:r>
              <a:rPr lang="en-US" dirty="0">
                <a:latin typeface="Didot"/>
                <a:cs typeface="Didot"/>
              </a:rPr>
              <a:t>teaches that celibacy is an objectively higher calling than marriage, because it more directly reflects the heavenly marriage of the </a:t>
            </a:r>
            <a:r>
              <a:rPr lang="en-US" dirty="0" smtClean="0">
                <a:latin typeface="Didot"/>
                <a:cs typeface="Didot"/>
              </a:rPr>
              <a:t>Church </a:t>
            </a:r>
            <a:r>
              <a:rPr lang="en-US" dirty="0">
                <a:latin typeface="Didot"/>
                <a:cs typeface="Didot"/>
              </a:rPr>
              <a:t>and the Lamb of God.</a:t>
            </a:r>
          </a:p>
          <a:p>
            <a:pPr marL="0" indent="0">
              <a:buNone/>
            </a:pPr>
            <a:r>
              <a:rPr lang="en-US" dirty="0">
                <a:latin typeface="Didot"/>
                <a:cs typeface="Didot"/>
              </a:rPr>
              <a:t> </a:t>
            </a:r>
          </a:p>
          <a:p>
            <a:pPr marL="0" indent="0">
              <a:buNone/>
            </a:pPr>
            <a:r>
              <a:rPr lang="en-US" dirty="0">
                <a:latin typeface="Didot"/>
                <a:cs typeface="Didot"/>
              </a:rPr>
              <a:t>Celibacy is considered to be an eschatological sign because it foreshadows what heaven will be like. </a:t>
            </a:r>
          </a:p>
          <a:p>
            <a:endParaRPr lang="en-US" dirty="0">
              <a:latin typeface="Didot"/>
              <a:cs typeface="Didot"/>
            </a:endParaRPr>
          </a:p>
        </p:txBody>
      </p:sp>
      <p:pic>
        <p:nvPicPr>
          <p:cNvPr id="4" name="Picture 3" descr="ArchbishopDola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0" y="947152"/>
            <a:ext cx="3835400" cy="4737100"/>
          </a:xfrm>
          <a:prstGeom prst="rect">
            <a:avLst/>
          </a:prstGeom>
        </p:spPr>
      </p:pic>
    </p:spTree>
    <p:extLst>
      <p:ext uri="{BB962C8B-B14F-4D97-AF65-F5344CB8AC3E}">
        <p14:creationId xmlns:p14="http://schemas.microsoft.com/office/powerpoint/2010/main" val="22144313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316"/>
            <a:ext cx="8229600" cy="347579"/>
          </a:xfrm>
        </p:spPr>
        <p:txBody>
          <a:bodyPr>
            <a:normAutofit fontScale="90000"/>
          </a:bodyPr>
          <a:lstStyle/>
          <a:p>
            <a:r>
              <a:rPr lang="en-US" dirty="0">
                <a:latin typeface="Didot"/>
                <a:cs typeface="Didot"/>
              </a:rPr>
              <a:t>Chapter 10-Finding Y</a:t>
            </a:r>
            <a:r>
              <a:rPr lang="en-US" dirty="0" smtClean="0">
                <a:latin typeface="Didot"/>
                <a:cs typeface="Didot"/>
              </a:rPr>
              <a:t>our Vocation</a:t>
            </a:r>
            <a:r>
              <a:rPr lang="en-US" dirty="0">
                <a:latin typeface="Didot"/>
                <a:cs typeface="Didot"/>
              </a:rPr>
              <a:t>.</a:t>
            </a:r>
            <a:br>
              <a:rPr lang="en-US" dirty="0">
                <a:latin typeface="Didot"/>
                <a:cs typeface="Didot"/>
              </a:rPr>
            </a:br>
            <a:endParaRPr lang="en-US" dirty="0">
              <a:latin typeface="Didot"/>
              <a:cs typeface="Didot"/>
            </a:endParaRPr>
          </a:p>
        </p:txBody>
      </p:sp>
      <p:sp>
        <p:nvSpPr>
          <p:cNvPr id="3" name="Content Placeholder 2"/>
          <p:cNvSpPr>
            <a:spLocks noGrp="1"/>
          </p:cNvSpPr>
          <p:nvPr>
            <p:ph idx="1"/>
          </p:nvPr>
        </p:nvSpPr>
        <p:spPr>
          <a:xfrm>
            <a:off x="307474" y="828842"/>
            <a:ext cx="8379326" cy="5775158"/>
          </a:xfrm>
        </p:spPr>
        <p:txBody>
          <a:bodyPr>
            <a:normAutofit fontScale="55000" lnSpcReduction="20000"/>
          </a:bodyPr>
          <a:lstStyle/>
          <a:p>
            <a:pPr marL="0" indent="0">
              <a:buNone/>
            </a:pPr>
            <a:r>
              <a:rPr lang="en-US" dirty="0">
                <a:latin typeface="Didot"/>
                <a:cs typeface="Didot"/>
              </a:rPr>
              <a:t>Some obstacles to finding God-</a:t>
            </a:r>
          </a:p>
          <a:p>
            <a:pPr marL="0" indent="0">
              <a:buNone/>
            </a:pPr>
            <a:r>
              <a:rPr lang="en-US" dirty="0">
                <a:latin typeface="Didot"/>
                <a:cs typeface="Didot"/>
              </a:rPr>
              <a:t>1. Our lives are too noisy. We wake up to music, watch television, listen to the radio and never give ourselves a chance to be still and quiet in prayer. As John Paul II </a:t>
            </a:r>
            <a:r>
              <a:rPr lang="en-US" dirty="0" smtClean="0">
                <a:latin typeface="Didot"/>
                <a:cs typeface="Didot"/>
              </a:rPr>
              <a:t>said, “Above </a:t>
            </a:r>
            <a:r>
              <a:rPr lang="en-US" dirty="0">
                <a:latin typeface="Didot"/>
                <a:cs typeface="Didot"/>
              </a:rPr>
              <a:t>all, create silence in your interior. Let that ardent desire to see God rise from the depths of your hearts, a desire that at times is suffocated by the noise of the world and the seduction of pleasures.”</a:t>
            </a:r>
          </a:p>
          <a:p>
            <a:pPr marL="0" indent="0">
              <a:buNone/>
            </a:pPr>
            <a:r>
              <a:rPr lang="en-US" dirty="0">
                <a:latin typeface="Didot"/>
                <a:cs typeface="Didot"/>
              </a:rPr>
              <a:t> </a:t>
            </a:r>
          </a:p>
          <a:p>
            <a:pPr marL="0" indent="0">
              <a:buNone/>
            </a:pPr>
            <a:r>
              <a:rPr lang="en-US" dirty="0">
                <a:latin typeface="Didot"/>
                <a:cs typeface="Didot"/>
              </a:rPr>
              <a:t>2. We are too busy. We seldom leave room to pray. Like any good </a:t>
            </a:r>
            <a:r>
              <a:rPr lang="en-US" dirty="0" smtClean="0">
                <a:latin typeface="Didot"/>
                <a:cs typeface="Didot"/>
              </a:rPr>
              <a:t>relationship, </a:t>
            </a:r>
            <a:r>
              <a:rPr lang="en-US" dirty="0">
                <a:latin typeface="Didot"/>
                <a:cs typeface="Didot"/>
              </a:rPr>
              <a:t>our relationship with God will deepen according to how much effort we put into it.</a:t>
            </a:r>
          </a:p>
          <a:p>
            <a:pPr marL="0" indent="0">
              <a:buNone/>
            </a:pPr>
            <a:r>
              <a:rPr lang="en-US" dirty="0">
                <a:latin typeface="Didot"/>
                <a:cs typeface="Didot"/>
              </a:rPr>
              <a:t> </a:t>
            </a:r>
          </a:p>
          <a:p>
            <a:pPr marL="0" indent="0">
              <a:buNone/>
            </a:pPr>
            <a:r>
              <a:rPr lang="en-US" dirty="0">
                <a:latin typeface="Didot"/>
                <a:cs typeface="Didot"/>
              </a:rPr>
              <a:t>3. Lack of trust. We </a:t>
            </a:r>
            <a:r>
              <a:rPr lang="en-US" dirty="0" smtClean="0">
                <a:latin typeface="Didot"/>
                <a:cs typeface="Didot"/>
              </a:rPr>
              <a:t>don’t </a:t>
            </a:r>
            <a:r>
              <a:rPr lang="en-US" dirty="0">
                <a:latin typeface="Didot"/>
                <a:cs typeface="Didot"/>
              </a:rPr>
              <a:t>trust God. We don't trust others. We're afraid to hear what God has to say to us. </a:t>
            </a:r>
            <a:r>
              <a:rPr lang="en-US" dirty="0" smtClean="0">
                <a:latin typeface="Didot"/>
                <a:cs typeface="Didot"/>
              </a:rPr>
              <a:t>He </a:t>
            </a:r>
            <a:r>
              <a:rPr lang="en-US" dirty="0">
                <a:latin typeface="Didot"/>
                <a:cs typeface="Didot"/>
              </a:rPr>
              <a:t>might be asking us to do something or let go of something that is very difficult.</a:t>
            </a:r>
          </a:p>
          <a:p>
            <a:pPr marL="0" indent="0">
              <a:buNone/>
            </a:pPr>
            <a:r>
              <a:rPr lang="en-US" dirty="0">
                <a:latin typeface="Didot"/>
                <a:cs typeface="Didot"/>
              </a:rPr>
              <a:t> </a:t>
            </a:r>
          </a:p>
          <a:p>
            <a:pPr marL="0" indent="0">
              <a:buNone/>
            </a:pPr>
            <a:r>
              <a:rPr lang="en-US" dirty="0">
                <a:latin typeface="Didot"/>
                <a:cs typeface="Didot"/>
              </a:rPr>
              <a:t>4. Apathy. Sometimes we don't seem to care what God has to say. We put faith on the back burner and </a:t>
            </a:r>
            <a:r>
              <a:rPr lang="en-US" dirty="0" smtClean="0">
                <a:latin typeface="Didot"/>
                <a:cs typeface="Didot"/>
              </a:rPr>
              <a:t>contemplate this relationship it only </a:t>
            </a:r>
            <a:r>
              <a:rPr lang="en-US" dirty="0">
                <a:latin typeface="Didot"/>
                <a:cs typeface="Didot"/>
              </a:rPr>
              <a:t>in times of trouble and difficulty.</a:t>
            </a:r>
          </a:p>
          <a:p>
            <a:pPr marL="0" indent="0">
              <a:buNone/>
            </a:pPr>
            <a:r>
              <a:rPr lang="en-US" dirty="0">
                <a:latin typeface="Didot"/>
                <a:cs typeface="Didot"/>
              </a:rPr>
              <a:t> </a:t>
            </a:r>
          </a:p>
          <a:p>
            <a:pPr marL="0" indent="0">
              <a:buNone/>
            </a:pPr>
            <a:r>
              <a:rPr lang="en-US" dirty="0">
                <a:latin typeface="Didot"/>
                <a:cs typeface="Didot"/>
              </a:rPr>
              <a:t>5. Blurry vision. Society and an obscured morality make it difficult for us to see things clearly. We let our sins and a corrupt world point us in the wrong direction.</a:t>
            </a:r>
          </a:p>
          <a:p>
            <a:endParaRPr lang="en-US" dirty="0">
              <a:latin typeface="Didot"/>
              <a:cs typeface="Didot"/>
            </a:endParaRPr>
          </a:p>
        </p:txBody>
      </p:sp>
    </p:spTree>
    <p:extLst>
      <p:ext uri="{BB962C8B-B14F-4D97-AF65-F5344CB8AC3E}">
        <p14:creationId xmlns:p14="http://schemas.microsoft.com/office/powerpoint/2010/main" val="19995821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Theology of the Body</a:t>
            </a:r>
            <a:br>
              <a:rPr lang="en-US" dirty="0">
                <a:latin typeface="Didot"/>
                <a:cs typeface="Didot"/>
              </a:rPr>
            </a:br>
            <a:endParaRPr lang="en-US" dirty="0">
              <a:latin typeface="Didot"/>
              <a:cs typeface="Didot"/>
            </a:endParaRPr>
          </a:p>
        </p:txBody>
      </p:sp>
      <p:sp>
        <p:nvSpPr>
          <p:cNvPr id="3" name="Content Placeholder 2"/>
          <p:cNvSpPr>
            <a:spLocks noGrp="1"/>
          </p:cNvSpPr>
          <p:nvPr>
            <p:ph idx="1"/>
          </p:nvPr>
        </p:nvSpPr>
        <p:spPr>
          <a:xfrm>
            <a:off x="457200" y="1175148"/>
            <a:ext cx="4183792" cy="4951015"/>
          </a:xfrm>
        </p:spPr>
        <p:txBody>
          <a:bodyPr>
            <a:normAutofit fontScale="77500" lnSpcReduction="20000"/>
          </a:bodyPr>
          <a:lstStyle/>
          <a:p>
            <a:pPr>
              <a:buNone/>
            </a:pPr>
            <a:r>
              <a:rPr lang="en-US" dirty="0">
                <a:latin typeface="Didot"/>
                <a:cs typeface="Didot"/>
              </a:rPr>
              <a:t>-John Paul II’s 129 weekly audience addresses where he outlined the Church’s teaching on sexuality.</a:t>
            </a:r>
          </a:p>
          <a:p>
            <a:pPr>
              <a:buNone/>
            </a:pPr>
            <a:r>
              <a:rPr lang="en-US" dirty="0">
                <a:latin typeface="Didot"/>
                <a:cs typeface="Didot"/>
              </a:rPr>
              <a:t> </a:t>
            </a:r>
          </a:p>
          <a:p>
            <a:pPr>
              <a:buNone/>
            </a:pPr>
            <a:r>
              <a:rPr lang="en-US" dirty="0">
                <a:latin typeface="Didot"/>
                <a:cs typeface="Didot"/>
              </a:rPr>
              <a:t>	-Our bodies and sexual desire show us the meaning of our existence.  </a:t>
            </a:r>
          </a:p>
          <a:p>
            <a:pPr>
              <a:buNone/>
            </a:pPr>
            <a:r>
              <a:rPr lang="en-US" dirty="0" smtClean="0">
                <a:latin typeface="Didot"/>
                <a:cs typeface="Didot"/>
              </a:rPr>
              <a:t>	</a:t>
            </a:r>
          </a:p>
          <a:p>
            <a:pPr>
              <a:buNone/>
            </a:pPr>
            <a:r>
              <a:rPr lang="en-US" dirty="0" smtClean="0">
                <a:latin typeface="Didot"/>
                <a:cs typeface="Didot"/>
              </a:rPr>
              <a:t>-It </a:t>
            </a:r>
            <a:r>
              <a:rPr lang="en-US" dirty="0">
                <a:latin typeface="Didot"/>
                <a:cs typeface="Didot"/>
              </a:rPr>
              <a:t>demonstrates </a:t>
            </a:r>
            <a:r>
              <a:rPr lang="en-US" dirty="0" smtClean="0">
                <a:latin typeface="Didot"/>
                <a:cs typeface="Didot"/>
              </a:rPr>
              <a:t>why </a:t>
            </a:r>
            <a:r>
              <a:rPr lang="en-US" dirty="0">
                <a:latin typeface="Didot"/>
                <a:cs typeface="Didot"/>
              </a:rPr>
              <a:t>we are here and our purpose.</a:t>
            </a:r>
          </a:p>
          <a:p>
            <a:endParaRPr lang="en-US" dirty="0">
              <a:latin typeface="Didot"/>
              <a:cs typeface="Didot"/>
            </a:endParaRPr>
          </a:p>
        </p:txBody>
      </p:sp>
      <p:pic>
        <p:nvPicPr>
          <p:cNvPr id="4" name="Picture 3" descr="Series_theology_body.jpg"/>
          <p:cNvPicPr>
            <a:picLocks noChangeAspect="1"/>
          </p:cNvPicPr>
          <p:nvPr/>
        </p:nvPicPr>
        <p:blipFill>
          <a:blip r:embed="rId2"/>
          <a:stretch>
            <a:fillRect/>
          </a:stretch>
        </p:blipFill>
        <p:spPr>
          <a:xfrm>
            <a:off x="5032843" y="1746395"/>
            <a:ext cx="3816325" cy="291443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1053"/>
            <a:ext cx="4542589" cy="6095999"/>
          </a:xfrm>
        </p:spPr>
        <p:txBody>
          <a:bodyPr>
            <a:normAutofit fontScale="70000" lnSpcReduction="20000"/>
          </a:bodyPr>
          <a:lstStyle/>
          <a:p>
            <a:pPr marL="0" indent="0">
              <a:buNone/>
            </a:pPr>
            <a:r>
              <a:rPr lang="en-US" dirty="0">
                <a:latin typeface="Didot"/>
                <a:cs typeface="Didot"/>
              </a:rPr>
              <a:t>Finding the right path in life.</a:t>
            </a:r>
          </a:p>
          <a:p>
            <a:pPr marL="0" indent="0">
              <a:buNone/>
            </a:pPr>
            <a:r>
              <a:rPr lang="en-US" dirty="0">
                <a:latin typeface="Didot"/>
                <a:cs typeface="Didot"/>
              </a:rPr>
              <a:t>1. Pray. Spend time getting to know and love God through prayer, the sacraments, etc.</a:t>
            </a:r>
          </a:p>
          <a:p>
            <a:pPr marL="0" indent="0">
              <a:buNone/>
            </a:pPr>
            <a:endParaRPr lang="en-US" dirty="0" smtClean="0">
              <a:latin typeface="Didot"/>
              <a:cs typeface="Didot"/>
            </a:endParaRPr>
          </a:p>
          <a:p>
            <a:pPr marL="0" indent="0">
              <a:buNone/>
            </a:pPr>
            <a:r>
              <a:rPr lang="en-US" dirty="0" smtClean="0">
                <a:latin typeface="Didot"/>
                <a:cs typeface="Didot"/>
              </a:rPr>
              <a:t>2</a:t>
            </a:r>
            <a:r>
              <a:rPr lang="en-US" dirty="0">
                <a:latin typeface="Didot"/>
                <a:cs typeface="Didot"/>
              </a:rPr>
              <a:t>. Ask yourself if your decisions are in line with what God teaches and what </a:t>
            </a:r>
            <a:r>
              <a:rPr lang="en-US" dirty="0" smtClean="0">
                <a:latin typeface="Didot"/>
                <a:cs typeface="Didot"/>
              </a:rPr>
              <a:t>He </a:t>
            </a:r>
            <a:r>
              <a:rPr lang="en-US" dirty="0">
                <a:latin typeface="Didot"/>
                <a:cs typeface="Didot"/>
              </a:rPr>
              <a:t>wants of you.</a:t>
            </a:r>
          </a:p>
          <a:p>
            <a:pPr marL="0" indent="0">
              <a:buNone/>
            </a:pPr>
            <a:endParaRPr lang="en-US" dirty="0" smtClean="0">
              <a:latin typeface="Didot"/>
              <a:cs typeface="Didot"/>
            </a:endParaRPr>
          </a:p>
          <a:p>
            <a:pPr marL="0" indent="0">
              <a:buNone/>
            </a:pPr>
            <a:r>
              <a:rPr lang="en-US" dirty="0" smtClean="0">
                <a:latin typeface="Didot"/>
                <a:cs typeface="Didot"/>
              </a:rPr>
              <a:t>3</a:t>
            </a:r>
            <a:r>
              <a:rPr lang="en-US" dirty="0">
                <a:latin typeface="Didot"/>
                <a:cs typeface="Didot"/>
              </a:rPr>
              <a:t>. Give advice. Seek the wisdom of those smarter than </a:t>
            </a:r>
            <a:r>
              <a:rPr lang="en-US" dirty="0" smtClean="0">
                <a:latin typeface="Didot"/>
                <a:cs typeface="Didot"/>
              </a:rPr>
              <a:t>you, have </a:t>
            </a:r>
            <a:r>
              <a:rPr lang="en-US" dirty="0">
                <a:latin typeface="Didot"/>
                <a:cs typeface="Didot"/>
              </a:rPr>
              <a:t>lived life and understand the correct </a:t>
            </a:r>
            <a:r>
              <a:rPr lang="en-US" dirty="0" smtClean="0">
                <a:latin typeface="Didot"/>
                <a:cs typeface="Didot"/>
              </a:rPr>
              <a:t>path to choose. </a:t>
            </a:r>
            <a:endParaRPr lang="en-US" dirty="0">
              <a:latin typeface="Didot"/>
              <a:cs typeface="Didot"/>
            </a:endParaRPr>
          </a:p>
          <a:p>
            <a:pPr marL="0" indent="0">
              <a:buNone/>
            </a:pPr>
            <a:endParaRPr lang="en-US" dirty="0" smtClean="0">
              <a:latin typeface="Didot"/>
              <a:cs typeface="Didot"/>
            </a:endParaRPr>
          </a:p>
          <a:p>
            <a:pPr marL="0" indent="0">
              <a:buNone/>
            </a:pPr>
            <a:r>
              <a:rPr lang="en-US" dirty="0" smtClean="0">
                <a:latin typeface="Didot"/>
                <a:cs typeface="Didot"/>
              </a:rPr>
              <a:t>4</a:t>
            </a:r>
            <a:r>
              <a:rPr lang="en-US" dirty="0">
                <a:latin typeface="Didot"/>
                <a:cs typeface="Didot"/>
              </a:rPr>
              <a:t>. Practice reconciliation. Seek forgiveness in your own life and do not be afraid to forgive others. </a:t>
            </a:r>
          </a:p>
          <a:p>
            <a:pPr marL="0" indent="0">
              <a:buNone/>
            </a:pPr>
            <a:r>
              <a:rPr lang="en-US" dirty="0">
                <a:latin typeface="Didot"/>
                <a:cs typeface="Didot"/>
              </a:rPr>
              <a:t>5. Listen to your </a:t>
            </a:r>
            <a:r>
              <a:rPr lang="en-US" dirty="0" smtClean="0">
                <a:latin typeface="Didot"/>
                <a:cs typeface="Didot"/>
              </a:rPr>
              <a:t>heart. God </a:t>
            </a:r>
            <a:r>
              <a:rPr lang="en-US" dirty="0">
                <a:latin typeface="Didot"/>
                <a:cs typeface="Didot"/>
              </a:rPr>
              <a:t>often speaks to us through a conscience and through our intuition. </a:t>
            </a:r>
          </a:p>
          <a:p>
            <a:endParaRPr lang="en-US" dirty="0">
              <a:latin typeface="Didot"/>
              <a:cs typeface="Didot"/>
            </a:endParaRPr>
          </a:p>
        </p:txBody>
      </p:sp>
      <p:pic>
        <p:nvPicPr>
          <p:cNvPr id="4" name="Picture 3" descr="praying_stud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842" y="1210112"/>
            <a:ext cx="2705395" cy="3722461"/>
          </a:xfrm>
          <a:prstGeom prst="rect">
            <a:avLst/>
          </a:prstGeom>
        </p:spPr>
      </p:pic>
    </p:spTree>
    <p:extLst>
      <p:ext uri="{BB962C8B-B14F-4D97-AF65-F5344CB8AC3E}">
        <p14:creationId xmlns:p14="http://schemas.microsoft.com/office/powerpoint/2010/main" val="1804236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Didot"/>
                <a:cs typeface="Didot"/>
              </a:rPr>
              <a:t>Chapter 11 </a:t>
            </a:r>
            <a:r>
              <a:rPr lang="en-US" dirty="0" smtClean="0">
                <a:latin typeface="Didot"/>
                <a:cs typeface="Didot"/>
              </a:rPr>
              <a:t>– </a:t>
            </a:r>
            <a:br>
              <a:rPr lang="en-US" dirty="0" smtClean="0">
                <a:latin typeface="Didot"/>
                <a:cs typeface="Didot"/>
              </a:rPr>
            </a:br>
            <a:r>
              <a:rPr lang="en-US" dirty="0" smtClean="0">
                <a:latin typeface="Didot"/>
                <a:cs typeface="Didot"/>
              </a:rPr>
              <a:t>Dating </a:t>
            </a:r>
            <a:r>
              <a:rPr lang="en-US" dirty="0">
                <a:latin typeface="Didot"/>
                <a:cs typeface="Didot"/>
              </a:rPr>
              <a:t>with </a:t>
            </a:r>
            <a:r>
              <a:rPr lang="en-US" dirty="0" smtClean="0">
                <a:latin typeface="Didot"/>
                <a:cs typeface="Didot"/>
              </a:rPr>
              <a:t>Purity </a:t>
            </a:r>
            <a:r>
              <a:rPr lang="en-US" dirty="0">
                <a:latin typeface="Didot"/>
                <a:cs typeface="Didot"/>
              </a:rPr>
              <a:t>and </a:t>
            </a:r>
            <a:r>
              <a:rPr lang="en-US" dirty="0" smtClean="0">
                <a:latin typeface="Didot"/>
                <a:cs typeface="Didot"/>
              </a:rPr>
              <a:t>Purpose</a:t>
            </a:r>
            <a:r>
              <a:rPr lang="en-US" dirty="0">
                <a:latin typeface="Didot"/>
                <a:cs typeface="Didot"/>
              </a:rPr>
              <a:t>.</a:t>
            </a:r>
            <a:br>
              <a:rPr lang="en-US" dirty="0">
                <a:latin typeface="Didot"/>
                <a:cs typeface="Didot"/>
              </a:rPr>
            </a:br>
            <a:endParaRPr lang="en-US" dirty="0">
              <a:latin typeface="Didot"/>
              <a:cs typeface="Didot"/>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Didot"/>
                <a:cs typeface="Didot"/>
              </a:rPr>
              <a:t>The purpose of dating.</a:t>
            </a:r>
          </a:p>
          <a:p>
            <a:pPr marL="0" indent="0">
              <a:buNone/>
            </a:pPr>
            <a:r>
              <a:rPr lang="en-US" dirty="0">
                <a:latin typeface="Didot"/>
                <a:cs typeface="Didot"/>
              </a:rPr>
              <a:t>1. The ultimate purpose of dating is to find a spouse.</a:t>
            </a:r>
          </a:p>
          <a:p>
            <a:pPr marL="0" indent="0">
              <a:buNone/>
            </a:pPr>
            <a:r>
              <a:rPr lang="en-US" dirty="0">
                <a:latin typeface="Didot"/>
                <a:cs typeface="Didot"/>
              </a:rPr>
              <a:t>2. To discover the qualities </a:t>
            </a:r>
            <a:r>
              <a:rPr lang="en-US" dirty="0" smtClean="0">
                <a:latin typeface="Didot"/>
                <a:cs typeface="Didot"/>
              </a:rPr>
              <a:t>that we </a:t>
            </a:r>
            <a:r>
              <a:rPr lang="en-US" dirty="0">
                <a:latin typeface="Didot"/>
                <a:cs typeface="Didot"/>
              </a:rPr>
              <a:t>like in other people.</a:t>
            </a:r>
          </a:p>
          <a:p>
            <a:pPr marL="0" indent="0">
              <a:buNone/>
            </a:pPr>
            <a:r>
              <a:rPr lang="en-US" dirty="0">
                <a:latin typeface="Didot"/>
                <a:cs typeface="Didot"/>
              </a:rPr>
              <a:t> </a:t>
            </a:r>
          </a:p>
          <a:p>
            <a:pPr marL="0" indent="0">
              <a:buNone/>
            </a:pPr>
            <a:r>
              <a:rPr lang="en-US" dirty="0">
                <a:latin typeface="Didot"/>
                <a:cs typeface="Didot"/>
              </a:rPr>
              <a:t>The basis of every relationship with the opposite sex should be friendship. </a:t>
            </a:r>
            <a:r>
              <a:rPr lang="en-US" dirty="0" smtClean="0">
                <a:latin typeface="Didot"/>
                <a:cs typeface="Didot"/>
              </a:rPr>
              <a:t>Too </a:t>
            </a:r>
            <a:r>
              <a:rPr lang="en-US" dirty="0">
                <a:latin typeface="Didot"/>
                <a:cs typeface="Didot"/>
              </a:rPr>
              <a:t>many relationships today are built on sexual attraction and provide a weak foundation for a true relationship.</a:t>
            </a:r>
          </a:p>
          <a:p>
            <a:pPr marL="0" indent="0">
              <a:buNone/>
            </a:pPr>
            <a:r>
              <a:rPr lang="en-US" dirty="0">
                <a:latin typeface="Didot"/>
                <a:cs typeface="Didot"/>
              </a:rPr>
              <a:t> </a:t>
            </a:r>
          </a:p>
          <a:p>
            <a:pPr marL="0" indent="0">
              <a:buNone/>
            </a:pPr>
            <a:r>
              <a:rPr lang="en-US" b="1" i="1" dirty="0">
                <a:latin typeface="Didot"/>
                <a:cs typeface="Didot"/>
              </a:rPr>
              <a:t>Courting</a:t>
            </a:r>
            <a:r>
              <a:rPr lang="en-US" dirty="0">
                <a:latin typeface="Didot"/>
                <a:cs typeface="Didot"/>
              </a:rPr>
              <a:t> teaches you to be friends with a particular person before jumping into a romantic relationship.</a:t>
            </a:r>
          </a:p>
          <a:p>
            <a:endParaRPr lang="en-US" dirty="0">
              <a:latin typeface="Didot"/>
              <a:cs typeface="Didot"/>
            </a:endParaRPr>
          </a:p>
        </p:txBody>
      </p:sp>
    </p:spTree>
    <p:extLst>
      <p:ext uri="{BB962C8B-B14F-4D97-AF65-F5344CB8AC3E}">
        <p14:creationId xmlns:p14="http://schemas.microsoft.com/office/powerpoint/2010/main" val="4803205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7684"/>
            <a:ext cx="8071853" cy="5738479"/>
          </a:xfrm>
        </p:spPr>
        <p:txBody>
          <a:bodyPr>
            <a:normAutofit fontScale="85000" lnSpcReduction="20000"/>
          </a:bodyPr>
          <a:lstStyle/>
          <a:p>
            <a:pPr marL="0" indent="0">
              <a:buNone/>
            </a:pPr>
            <a:r>
              <a:rPr lang="en-US" dirty="0">
                <a:latin typeface="Didot"/>
                <a:cs typeface="Didot"/>
              </a:rPr>
              <a:t> </a:t>
            </a:r>
            <a:r>
              <a:rPr lang="en-US" dirty="0" smtClean="0">
                <a:latin typeface="Didot"/>
                <a:cs typeface="Didot"/>
              </a:rPr>
              <a:t>Some </a:t>
            </a:r>
            <a:r>
              <a:rPr lang="en-US" dirty="0">
                <a:latin typeface="Didot"/>
                <a:cs typeface="Didot"/>
              </a:rPr>
              <a:t>practical advice for dating.</a:t>
            </a:r>
          </a:p>
          <a:p>
            <a:pPr marL="0" indent="0">
              <a:buNone/>
            </a:pPr>
            <a:r>
              <a:rPr lang="en-US" dirty="0">
                <a:latin typeface="Didot"/>
                <a:cs typeface="Didot"/>
              </a:rPr>
              <a:t>1. Avoid impure relationships before they begin. Stay away from the hooking up mentality that treats the relationships with the opposite sex is pure recreation.</a:t>
            </a:r>
          </a:p>
          <a:p>
            <a:pPr marL="0" indent="0">
              <a:buNone/>
            </a:pPr>
            <a:r>
              <a:rPr lang="en-US" dirty="0">
                <a:latin typeface="Didot"/>
                <a:cs typeface="Didot"/>
              </a:rPr>
              <a:t>2. Know your boundaries before you attempted to make sure your date knows them as well.</a:t>
            </a:r>
          </a:p>
          <a:p>
            <a:pPr marL="0" indent="0">
              <a:buNone/>
            </a:pPr>
            <a:r>
              <a:rPr lang="en-US" dirty="0">
                <a:latin typeface="Didot"/>
                <a:cs typeface="Didot"/>
              </a:rPr>
              <a:t>3. Choose friends who elevate you morally rather than drag you down.</a:t>
            </a:r>
          </a:p>
          <a:p>
            <a:pPr marL="0" indent="0">
              <a:buNone/>
            </a:pPr>
            <a:r>
              <a:rPr lang="en-US" dirty="0">
                <a:latin typeface="Didot"/>
                <a:cs typeface="Didot"/>
              </a:rPr>
              <a:t>4. Avoid impure images, music, magazines that corrupt you morally.</a:t>
            </a:r>
          </a:p>
          <a:p>
            <a:pPr marL="0" indent="0">
              <a:buNone/>
            </a:pPr>
            <a:r>
              <a:rPr lang="en-US" dirty="0">
                <a:latin typeface="Didot"/>
                <a:cs typeface="Didot"/>
              </a:rPr>
              <a:t>5. Think about your future and the man or woman who you want to be with for the rest of your life. Think about the consequences of your actions and how they might affect your marriage someday.</a:t>
            </a:r>
          </a:p>
          <a:p>
            <a:endParaRPr lang="en-US" dirty="0"/>
          </a:p>
        </p:txBody>
      </p:sp>
    </p:spTree>
    <p:extLst>
      <p:ext uri="{BB962C8B-B14F-4D97-AF65-F5344CB8AC3E}">
        <p14:creationId xmlns:p14="http://schemas.microsoft.com/office/powerpoint/2010/main" val="4350573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dirty="0" smtClean="0">
                <a:latin typeface="Didot"/>
                <a:cs typeface="Didot"/>
              </a:rPr>
              <a:t>	</a:t>
            </a:r>
            <a:r>
              <a:rPr lang="en-US" i="1" dirty="0" smtClean="0">
                <a:latin typeface="Didot"/>
                <a:cs typeface="Didot"/>
              </a:rPr>
              <a:t>Theology</a:t>
            </a:r>
            <a:r>
              <a:rPr lang="en-US" dirty="0" smtClean="0">
                <a:latin typeface="Didot"/>
                <a:cs typeface="Didot"/>
              </a:rPr>
              <a:t> -</a:t>
            </a:r>
            <a:r>
              <a:rPr lang="en-US" dirty="0">
                <a:latin typeface="Didot"/>
                <a:cs typeface="Didot"/>
              </a:rPr>
              <a:t>The study of God.  Theology of the body is the study of God revealed through our bodies.</a:t>
            </a:r>
            <a:endParaRPr lang="en-US" dirty="0" smtClean="0">
              <a:latin typeface="Didot"/>
              <a:cs typeface="Didot"/>
            </a:endParaRPr>
          </a:p>
          <a:p>
            <a:pPr>
              <a:buNone/>
            </a:pPr>
            <a:endParaRPr lang="en-US" dirty="0" smtClean="0">
              <a:latin typeface="Didot"/>
              <a:cs typeface="Didot"/>
            </a:endParaRPr>
          </a:p>
          <a:p>
            <a:pPr>
              <a:buNone/>
            </a:pPr>
            <a:r>
              <a:rPr lang="en-US" dirty="0">
                <a:latin typeface="Didot"/>
                <a:cs typeface="Didot"/>
              </a:rPr>
              <a:t>	-A communion of persons is formed when two or more persons give themselves to one another in love.</a:t>
            </a:r>
          </a:p>
          <a:p>
            <a:pPr>
              <a:buNone/>
            </a:pPr>
            <a:r>
              <a:rPr lang="en-US" dirty="0">
                <a:latin typeface="Didot"/>
                <a:cs typeface="Didot"/>
              </a:rPr>
              <a:t> </a:t>
            </a:r>
          </a:p>
          <a:p>
            <a:pPr>
              <a:buNone/>
            </a:pPr>
            <a:r>
              <a:rPr lang="en-US" dirty="0">
                <a:latin typeface="Didot"/>
                <a:cs typeface="Didot"/>
              </a:rPr>
              <a:t>	-God created humans to participate in heaven and on earth in God’s love.</a:t>
            </a:r>
          </a:p>
          <a:p>
            <a:pPr>
              <a:buNone/>
            </a:pPr>
            <a:r>
              <a:rPr lang="en-US" dirty="0">
                <a:latin typeface="Didot"/>
                <a:cs typeface="Didot"/>
              </a:rPr>
              <a:t> </a:t>
            </a:r>
          </a:p>
          <a:p>
            <a:pPr>
              <a:buNone/>
            </a:pPr>
            <a:r>
              <a:rPr lang="en-US" dirty="0">
                <a:latin typeface="Didot"/>
                <a:cs typeface="Didot"/>
              </a:rPr>
              <a:t>	-The total gift of self can be seen in marriage or </a:t>
            </a:r>
            <a:r>
              <a:rPr lang="en-US" i="1" dirty="0">
                <a:latin typeface="Didot"/>
                <a:cs typeface="Didot"/>
              </a:rPr>
              <a:t>celibate life </a:t>
            </a:r>
            <a:r>
              <a:rPr lang="en-US" dirty="0">
                <a:latin typeface="Didot"/>
                <a:cs typeface="Didot"/>
              </a:rPr>
              <a:t>(choosing to forego earthly marriage so as to devote oneself to the marriage of Christ and the Church.)</a:t>
            </a:r>
          </a:p>
          <a:p>
            <a:pPr>
              <a:buNone/>
            </a:pPr>
            <a:r>
              <a:rPr lang="en-US" dirty="0">
                <a:latin typeface="Didot"/>
                <a:cs typeface="Didot"/>
              </a:rPr>
              <a:t> </a:t>
            </a:r>
          </a:p>
          <a:p>
            <a:endParaRPr lang="en-US" dirty="0">
              <a:latin typeface="Didot"/>
              <a:cs typeface="Dido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1068"/>
            <a:ext cx="4183792" cy="5675096"/>
          </a:xfrm>
        </p:spPr>
        <p:txBody>
          <a:bodyPr>
            <a:normAutofit fontScale="70000" lnSpcReduction="20000"/>
          </a:bodyPr>
          <a:lstStyle/>
          <a:p>
            <a:pPr>
              <a:buNone/>
            </a:pPr>
            <a:r>
              <a:rPr lang="en-US" dirty="0">
                <a:latin typeface="Didot"/>
                <a:cs typeface="Didot"/>
              </a:rPr>
              <a:t>-Our main goal as humans is </a:t>
            </a:r>
            <a:r>
              <a:rPr lang="en-US" i="1" dirty="0">
                <a:latin typeface="Didot"/>
                <a:cs typeface="Didot"/>
              </a:rPr>
              <a:t>love</a:t>
            </a:r>
            <a:r>
              <a:rPr lang="en-US" dirty="0">
                <a:latin typeface="Didot"/>
                <a:cs typeface="Didot"/>
              </a:rPr>
              <a:t> – the decision to “will the good of another person” (St. Thomas </a:t>
            </a:r>
            <a:r>
              <a:rPr lang="en-US" dirty="0" smtClean="0">
                <a:latin typeface="Didot"/>
                <a:cs typeface="Didot"/>
              </a:rPr>
              <a:t>Aquinas -- right)</a:t>
            </a:r>
            <a:r>
              <a:rPr lang="en-US" dirty="0">
                <a:latin typeface="Didot"/>
                <a:cs typeface="Didot"/>
              </a:rPr>
              <a:t>.</a:t>
            </a:r>
            <a:endParaRPr lang="en-US" dirty="0" smtClean="0">
              <a:latin typeface="Didot"/>
              <a:cs typeface="Didot"/>
            </a:endParaRPr>
          </a:p>
          <a:p>
            <a:pPr>
              <a:buNone/>
            </a:pPr>
            <a:r>
              <a:rPr lang="en-US" dirty="0" smtClean="0">
                <a:latin typeface="Didot"/>
                <a:cs typeface="Didot"/>
              </a:rPr>
              <a:t>	-</a:t>
            </a:r>
            <a:r>
              <a:rPr lang="en-US" dirty="0">
                <a:latin typeface="Didot"/>
                <a:cs typeface="Didot"/>
              </a:rPr>
              <a:t>John Paul II’s vision of the body as the visible sign of that which is invisible.</a:t>
            </a:r>
          </a:p>
          <a:p>
            <a:pPr>
              <a:buNone/>
            </a:pPr>
            <a:r>
              <a:rPr lang="en-US" dirty="0">
                <a:latin typeface="Didot"/>
                <a:cs typeface="Didot"/>
              </a:rPr>
              <a:t> </a:t>
            </a:r>
          </a:p>
          <a:p>
            <a:pPr>
              <a:buNone/>
            </a:pPr>
            <a:r>
              <a:rPr lang="en-US" dirty="0">
                <a:latin typeface="Didot"/>
                <a:cs typeface="Didot"/>
              </a:rPr>
              <a:t>	-</a:t>
            </a:r>
            <a:r>
              <a:rPr lang="en-US" i="1" dirty="0">
                <a:latin typeface="Didot"/>
                <a:cs typeface="Didot"/>
              </a:rPr>
              <a:t>A sacrament </a:t>
            </a:r>
            <a:r>
              <a:rPr lang="en-US" dirty="0">
                <a:latin typeface="Didot"/>
                <a:cs typeface="Didot"/>
              </a:rPr>
              <a:t>makes a spiritual reality visible; the body makes our call to love visible.  This is called the </a:t>
            </a:r>
            <a:r>
              <a:rPr lang="en-US" i="1" dirty="0" err="1">
                <a:latin typeface="Didot"/>
                <a:cs typeface="Didot"/>
              </a:rPr>
              <a:t>sacramentality</a:t>
            </a:r>
            <a:r>
              <a:rPr lang="en-US" i="1" dirty="0">
                <a:latin typeface="Didot"/>
                <a:cs typeface="Didot"/>
              </a:rPr>
              <a:t> of the body</a:t>
            </a:r>
            <a:r>
              <a:rPr lang="en-US" dirty="0">
                <a:latin typeface="Didot"/>
                <a:cs typeface="Didot"/>
              </a:rPr>
              <a:t>.</a:t>
            </a:r>
            <a:endParaRPr lang="en-US" dirty="0" smtClean="0">
              <a:latin typeface="Didot"/>
              <a:cs typeface="Didot"/>
            </a:endParaRPr>
          </a:p>
          <a:p>
            <a:pPr>
              <a:buNone/>
            </a:pPr>
            <a:endParaRPr lang="en-US" dirty="0" smtClean="0">
              <a:latin typeface="Didot"/>
              <a:cs typeface="Didot"/>
            </a:endParaRPr>
          </a:p>
          <a:p>
            <a:pPr>
              <a:buNone/>
            </a:pPr>
            <a:r>
              <a:rPr lang="en-US" dirty="0">
                <a:latin typeface="Didot"/>
                <a:cs typeface="Didot"/>
              </a:rPr>
              <a:t>	-Read “Digging Deeper” pages 12 -13.</a:t>
            </a:r>
          </a:p>
          <a:p>
            <a:endParaRPr lang="en-US" dirty="0">
              <a:latin typeface="Didot"/>
              <a:cs typeface="Didot"/>
            </a:endParaRPr>
          </a:p>
        </p:txBody>
      </p:sp>
      <p:pic>
        <p:nvPicPr>
          <p:cNvPr id="4" name="Picture 3" descr="St_Thomas_Aquinas.jpg"/>
          <p:cNvPicPr>
            <a:picLocks noChangeAspect="1"/>
          </p:cNvPicPr>
          <p:nvPr/>
        </p:nvPicPr>
        <p:blipFill>
          <a:blip r:embed="rId2"/>
          <a:stretch>
            <a:fillRect/>
          </a:stretch>
        </p:blipFill>
        <p:spPr>
          <a:xfrm>
            <a:off x="5155106" y="451068"/>
            <a:ext cx="3326501" cy="549120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921365"/>
          </a:xfrm>
        </p:spPr>
        <p:txBody>
          <a:bodyPr>
            <a:normAutofit fontScale="90000"/>
          </a:bodyPr>
          <a:lstStyle/>
          <a:p>
            <a:r>
              <a:rPr lang="en-US" sz="3111" dirty="0" smtClean="0">
                <a:latin typeface="Didot"/>
                <a:cs typeface="Didot"/>
              </a:rPr>
              <a:t>Chapter Two.  Loved Defined : Giving vs. Using</a:t>
            </a:r>
            <a:r>
              <a:rPr lang="en-US" dirty="0" smtClean="0">
                <a:latin typeface="Didot"/>
                <a:cs typeface="Didot"/>
              </a:rPr>
              <a:t/>
            </a:r>
            <a:br>
              <a:rPr lang="en-US" dirty="0" smtClean="0">
                <a:latin typeface="Didot"/>
                <a:cs typeface="Didot"/>
              </a:rPr>
            </a:br>
            <a:endParaRPr lang="en-US" dirty="0">
              <a:latin typeface="Didot"/>
              <a:cs typeface="Didot"/>
            </a:endParaRPr>
          </a:p>
        </p:txBody>
      </p:sp>
      <p:sp>
        <p:nvSpPr>
          <p:cNvPr id="3" name="Content Placeholder 2"/>
          <p:cNvSpPr>
            <a:spLocks noGrp="1"/>
          </p:cNvSpPr>
          <p:nvPr>
            <p:ph idx="1"/>
          </p:nvPr>
        </p:nvSpPr>
        <p:spPr>
          <a:xfrm>
            <a:off x="457200" y="890264"/>
            <a:ext cx="4516139" cy="5235899"/>
          </a:xfrm>
        </p:spPr>
        <p:txBody>
          <a:bodyPr>
            <a:normAutofit fontScale="55000" lnSpcReduction="20000"/>
          </a:bodyPr>
          <a:lstStyle/>
          <a:p>
            <a:pPr>
              <a:buNone/>
            </a:pPr>
            <a:r>
              <a:rPr lang="en-US" dirty="0" smtClean="0">
                <a:latin typeface="Didot"/>
                <a:cs typeface="Didot"/>
              </a:rPr>
              <a:t> </a:t>
            </a:r>
            <a:endParaRPr lang="en-US" dirty="0">
              <a:latin typeface="Didot"/>
              <a:cs typeface="Didot"/>
            </a:endParaRPr>
          </a:p>
          <a:p>
            <a:pPr>
              <a:buNone/>
            </a:pPr>
            <a:r>
              <a:rPr lang="en-US" dirty="0">
                <a:latin typeface="Didot"/>
                <a:cs typeface="Didot"/>
              </a:rPr>
              <a:t>Intro - “Hook Up World” pages 21 - 22.</a:t>
            </a:r>
          </a:p>
          <a:p>
            <a:pPr>
              <a:buNone/>
            </a:pPr>
            <a:r>
              <a:rPr lang="en-US" dirty="0">
                <a:latin typeface="Didot"/>
                <a:cs typeface="Didot"/>
              </a:rPr>
              <a:t> </a:t>
            </a:r>
          </a:p>
          <a:p>
            <a:pPr>
              <a:buNone/>
            </a:pPr>
            <a:r>
              <a:rPr lang="en-US" i="1" dirty="0">
                <a:latin typeface="Didot"/>
                <a:cs typeface="Didot"/>
              </a:rPr>
              <a:t>Love </a:t>
            </a:r>
            <a:r>
              <a:rPr lang="en-US" dirty="0">
                <a:latin typeface="Didot"/>
                <a:cs typeface="Didot"/>
              </a:rPr>
              <a:t>- not merely a feeling.  It is an act of will that consists of </a:t>
            </a:r>
          </a:p>
          <a:p>
            <a:pPr>
              <a:buNone/>
            </a:pPr>
            <a:r>
              <a:rPr lang="en-US" dirty="0">
                <a:latin typeface="Didot"/>
                <a:cs typeface="Didot"/>
              </a:rPr>
              <a:t>		preferring the good of others to the good of oneself.</a:t>
            </a:r>
          </a:p>
          <a:p>
            <a:pPr>
              <a:buNone/>
            </a:pPr>
            <a:r>
              <a:rPr lang="en-US" dirty="0">
                <a:latin typeface="Didot"/>
                <a:cs typeface="Didot"/>
              </a:rPr>
              <a:t> </a:t>
            </a:r>
            <a:endParaRPr lang="en-US" dirty="0" smtClean="0">
              <a:latin typeface="Didot"/>
              <a:cs typeface="Didot"/>
            </a:endParaRPr>
          </a:p>
          <a:p>
            <a:pPr>
              <a:buNone/>
            </a:pPr>
            <a:r>
              <a:rPr lang="en-US" dirty="0" smtClean="0">
                <a:latin typeface="Didot"/>
                <a:cs typeface="Didot"/>
              </a:rPr>
              <a:t>	- </a:t>
            </a:r>
            <a:r>
              <a:rPr lang="en-US" dirty="0">
                <a:latin typeface="Didot"/>
                <a:cs typeface="Didot"/>
              </a:rPr>
              <a:t>You can’t judge the value of love by the intensity of the emotion.</a:t>
            </a:r>
          </a:p>
          <a:p>
            <a:pPr>
              <a:buNone/>
            </a:pPr>
            <a:r>
              <a:rPr lang="en-US" dirty="0">
                <a:latin typeface="Didot"/>
                <a:cs typeface="Didot"/>
              </a:rPr>
              <a:t> </a:t>
            </a:r>
          </a:p>
          <a:p>
            <a:pPr>
              <a:buNone/>
            </a:pPr>
            <a:r>
              <a:rPr lang="en-US" i="1" dirty="0">
                <a:latin typeface="Didot"/>
                <a:cs typeface="Didot"/>
              </a:rPr>
              <a:t>Love and Responsibility</a:t>
            </a:r>
            <a:r>
              <a:rPr lang="en-US" dirty="0">
                <a:latin typeface="Didot"/>
                <a:cs typeface="Didot"/>
              </a:rPr>
              <a:t> – a book by John Paul II that grew out of </a:t>
            </a:r>
          </a:p>
          <a:p>
            <a:pPr>
              <a:buNone/>
            </a:pPr>
            <a:r>
              <a:rPr lang="en-US" dirty="0">
                <a:latin typeface="Didot"/>
                <a:cs typeface="Didot"/>
              </a:rPr>
              <a:t>a series of lectures that he gave from 1958 to 1959 as </a:t>
            </a:r>
          </a:p>
          <a:p>
            <a:pPr>
              <a:buNone/>
            </a:pPr>
            <a:r>
              <a:rPr lang="en-US" dirty="0">
                <a:latin typeface="Didot"/>
                <a:cs typeface="Didot"/>
              </a:rPr>
              <a:t>		Karol Wojtyla.</a:t>
            </a:r>
          </a:p>
          <a:p>
            <a:pPr>
              <a:buNone/>
            </a:pPr>
            <a:r>
              <a:rPr lang="en-US" dirty="0" smtClean="0">
                <a:latin typeface="Didot"/>
                <a:cs typeface="Didot"/>
              </a:rPr>
              <a:t>	</a:t>
            </a:r>
            <a:endParaRPr lang="en-US" dirty="0">
              <a:latin typeface="Didot"/>
              <a:cs typeface="Didot"/>
            </a:endParaRPr>
          </a:p>
          <a:p>
            <a:pPr>
              <a:buNone/>
            </a:pPr>
            <a:r>
              <a:rPr lang="en-US" dirty="0" smtClean="0">
                <a:latin typeface="Didot"/>
                <a:cs typeface="Didot"/>
              </a:rPr>
              <a:t>-</a:t>
            </a:r>
            <a:r>
              <a:rPr lang="en-US" dirty="0">
                <a:latin typeface="Didot"/>
                <a:cs typeface="Didot"/>
              </a:rPr>
              <a:t>He links love to the virtue of chastity – “</a:t>
            </a:r>
            <a:r>
              <a:rPr lang="en-US" i="1" dirty="0">
                <a:latin typeface="Didot"/>
                <a:cs typeface="Didot"/>
              </a:rPr>
              <a:t>chastity</a:t>
            </a:r>
            <a:r>
              <a:rPr lang="en-US" dirty="0">
                <a:latin typeface="Didot"/>
                <a:cs typeface="Didot"/>
              </a:rPr>
              <a:t> is the </a:t>
            </a:r>
          </a:p>
          <a:p>
            <a:pPr>
              <a:buNone/>
            </a:pPr>
            <a:r>
              <a:rPr lang="en-US" dirty="0">
                <a:latin typeface="Didot"/>
                <a:cs typeface="Didot"/>
              </a:rPr>
              <a:t>		sure way to happiness”.</a:t>
            </a:r>
          </a:p>
          <a:p>
            <a:endParaRPr lang="en-US" dirty="0">
              <a:latin typeface="Didot"/>
              <a:cs typeface="Didot"/>
            </a:endParaRPr>
          </a:p>
        </p:txBody>
      </p:sp>
      <p:pic>
        <p:nvPicPr>
          <p:cNvPr id="4" name="Picture 3" descr="Love&amp;Responsibiligy.jpg"/>
          <p:cNvPicPr>
            <a:picLocks noChangeAspect="1"/>
          </p:cNvPicPr>
          <p:nvPr/>
        </p:nvPicPr>
        <p:blipFill>
          <a:blip r:embed="rId2"/>
          <a:stretch>
            <a:fillRect/>
          </a:stretch>
        </p:blipFill>
        <p:spPr>
          <a:xfrm>
            <a:off x="5334000" y="1046163"/>
            <a:ext cx="3352800" cy="508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34166" y="403586"/>
            <a:ext cx="4152634" cy="6172497"/>
          </a:xfrm>
        </p:spPr>
        <p:txBody>
          <a:bodyPr>
            <a:normAutofit fontScale="62500" lnSpcReduction="20000"/>
          </a:bodyPr>
          <a:lstStyle/>
          <a:p>
            <a:pPr>
              <a:buNone/>
            </a:pPr>
            <a:r>
              <a:rPr lang="en-US" i="1" dirty="0">
                <a:latin typeface="Didot"/>
                <a:cs typeface="Didot"/>
              </a:rPr>
              <a:t>Chastity</a:t>
            </a:r>
            <a:r>
              <a:rPr lang="en-US" dirty="0">
                <a:latin typeface="Didot"/>
                <a:cs typeface="Didot"/>
              </a:rPr>
              <a:t> -  the virtue that directs our sexual desires and activities </a:t>
            </a:r>
          </a:p>
          <a:p>
            <a:pPr>
              <a:buNone/>
            </a:pPr>
            <a:r>
              <a:rPr lang="en-US" dirty="0">
                <a:latin typeface="Didot"/>
                <a:cs typeface="Didot"/>
              </a:rPr>
              <a:t>		toward the truth of love.</a:t>
            </a:r>
          </a:p>
          <a:p>
            <a:pPr>
              <a:buNone/>
            </a:pPr>
            <a:r>
              <a:rPr lang="en-US" dirty="0" smtClean="0">
                <a:latin typeface="Didot"/>
                <a:cs typeface="Didot"/>
              </a:rPr>
              <a:t> </a:t>
            </a:r>
            <a:r>
              <a:rPr lang="en-US" dirty="0">
                <a:latin typeface="Didot"/>
                <a:cs typeface="Didot"/>
              </a:rPr>
              <a:t>	</a:t>
            </a:r>
            <a:r>
              <a:rPr lang="en-US" dirty="0" smtClean="0">
                <a:latin typeface="Didot"/>
                <a:cs typeface="Didot"/>
              </a:rPr>
              <a:t>-</a:t>
            </a:r>
            <a:r>
              <a:rPr lang="en-US" dirty="0">
                <a:latin typeface="Didot"/>
                <a:cs typeface="Didot"/>
              </a:rPr>
              <a:t>Says “yes” to the demands of love.</a:t>
            </a:r>
          </a:p>
          <a:p>
            <a:pPr>
              <a:buNone/>
            </a:pPr>
            <a:r>
              <a:rPr lang="en-US" dirty="0">
                <a:latin typeface="Didot"/>
                <a:cs typeface="Didot"/>
              </a:rPr>
              <a:t> </a:t>
            </a:r>
          </a:p>
          <a:p>
            <a:pPr>
              <a:buNone/>
            </a:pPr>
            <a:r>
              <a:rPr lang="en-US" i="1" dirty="0">
                <a:latin typeface="Didot"/>
                <a:cs typeface="Didot"/>
              </a:rPr>
              <a:t>Virtue</a:t>
            </a:r>
            <a:r>
              <a:rPr lang="en-US" dirty="0">
                <a:latin typeface="Didot"/>
                <a:cs typeface="Didot"/>
              </a:rPr>
              <a:t> - the firm habit of doing what is good.</a:t>
            </a:r>
          </a:p>
          <a:p>
            <a:pPr>
              <a:buNone/>
            </a:pPr>
            <a:r>
              <a:rPr lang="en-US" dirty="0">
                <a:latin typeface="Didot"/>
                <a:cs typeface="Didot"/>
              </a:rPr>
              <a:t> </a:t>
            </a:r>
          </a:p>
          <a:p>
            <a:pPr>
              <a:buNone/>
            </a:pPr>
            <a:r>
              <a:rPr lang="en-US" i="1" dirty="0">
                <a:latin typeface="Didot"/>
                <a:cs typeface="Didot"/>
              </a:rPr>
              <a:t>Abstinence</a:t>
            </a:r>
            <a:r>
              <a:rPr lang="en-US" dirty="0">
                <a:latin typeface="Didot"/>
                <a:cs typeface="Didot"/>
              </a:rPr>
              <a:t> - not having sex.</a:t>
            </a:r>
          </a:p>
          <a:p>
            <a:pPr>
              <a:buNone/>
            </a:pPr>
            <a:r>
              <a:rPr lang="en-US" dirty="0">
                <a:latin typeface="Didot"/>
                <a:cs typeface="Didot"/>
              </a:rPr>
              <a:t> </a:t>
            </a:r>
          </a:p>
          <a:p>
            <a:pPr>
              <a:buNone/>
            </a:pPr>
            <a:r>
              <a:rPr lang="en-US" i="1" dirty="0">
                <a:latin typeface="Didot"/>
                <a:cs typeface="Didot"/>
              </a:rPr>
              <a:t>Temperance</a:t>
            </a:r>
            <a:r>
              <a:rPr lang="en-US" dirty="0">
                <a:latin typeface="Didot"/>
                <a:cs typeface="Didot"/>
              </a:rPr>
              <a:t> - the virtue of controlling and moderating our desire for pleasure.</a:t>
            </a:r>
          </a:p>
          <a:p>
            <a:pPr>
              <a:buNone/>
            </a:pPr>
            <a:r>
              <a:rPr lang="en-US" dirty="0">
                <a:latin typeface="Didot"/>
                <a:cs typeface="Didot"/>
              </a:rPr>
              <a:t> </a:t>
            </a:r>
          </a:p>
          <a:p>
            <a:pPr>
              <a:buNone/>
            </a:pPr>
            <a:r>
              <a:rPr lang="en-US" i="1" dirty="0">
                <a:latin typeface="Didot"/>
                <a:cs typeface="Didot"/>
              </a:rPr>
              <a:t>Personalistic Norm</a:t>
            </a:r>
            <a:r>
              <a:rPr lang="en-US" dirty="0">
                <a:latin typeface="Didot"/>
                <a:cs typeface="Didot"/>
              </a:rPr>
              <a:t> - a term used by John Paul II to explain that human persons</a:t>
            </a:r>
            <a:r>
              <a:rPr lang="en-US" dirty="0" smtClean="0">
                <a:latin typeface="Didot"/>
                <a:cs typeface="Didot"/>
              </a:rPr>
              <a:t> deserve </a:t>
            </a:r>
            <a:r>
              <a:rPr lang="en-US" dirty="0">
                <a:latin typeface="Didot"/>
                <a:cs typeface="Didot"/>
              </a:rPr>
              <a:t>only the best.  We should never treat anyone with less than love.</a:t>
            </a:r>
          </a:p>
          <a:p>
            <a:endParaRPr lang="en-US" dirty="0">
              <a:latin typeface="Didot"/>
              <a:cs typeface="Didot"/>
            </a:endParaRPr>
          </a:p>
        </p:txBody>
      </p:sp>
      <p:pic>
        <p:nvPicPr>
          <p:cNvPr id="4" name="Picture 3" descr="temp.jpg"/>
          <p:cNvPicPr>
            <a:picLocks noChangeAspect="1"/>
          </p:cNvPicPr>
          <p:nvPr/>
        </p:nvPicPr>
        <p:blipFill>
          <a:blip r:embed="rId2"/>
          <a:stretch>
            <a:fillRect/>
          </a:stretch>
        </p:blipFill>
        <p:spPr>
          <a:xfrm>
            <a:off x="580614" y="1222247"/>
            <a:ext cx="2719219" cy="44743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869" y="332365"/>
            <a:ext cx="4557905" cy="6267457"/>
          </a:xfrm>
        </p:spPr>
        <p:txBody>
          <a:bodyPr>
            <a:normAutofit fontScale="70000" lnSpcReduction="20000"/>
          </a:bodyPr>
          <a:lstStyle/>
          <a:p>
            <a:pPr>
              <a:buNone/>
            </a:pPr>
            <a:r>
              <a:rPr lang="en-US" dirty="0">
                <a:latin typeface="Didot"/>
                <a:cs typeface="Didot"/>
              </a:rPr>
              <a:t>John Paul II described the three aspects of love.</a:t>
            </a:r>
          </a:p>
          <a:p>
            <a:pPr>
              <a:buNone/>
            </a:pPr>
            <a:r>
              <a:rPr lang="en-US" dirty="0">
                <a:latin typeface="Didot"/>
                <a:cs typeface="Didot"/>
              </a:rPr>
              <a:t> </a:t>
            </a:r>
          </a:p>
          <a:p>
            <a:pPr>
              <a:buNone/>
            </a:pPr>
            <a:r>
              <a:rPr lang="en-US" dirty="0">
                <a:latin typeface="Didot"/>
                <a:cs typeface="Didot"/>
              </a:rPr>
              <a:t>	(a)	</a:t>
            </a:r>
            <a:r>
              <a:rPr lang="en-US" i="1" dirty="0">
                <a:latin typeface="Didot"/>
                <a:cs typeface="Didot"/>
              </a:rPr>
              <a:t>love as attraction</a:t>
            </a:r>
            <a:r>
              <a:rPr lang="en-US" dirty="0">
                <a:latin typeface="Didot"/>
                <a:cs typeface="Didot"/>
              </a:rPr>
              <a:t> – recognizing the good of another person; seeing the inner beauty of another person.</a:t>
            </a:r>
          </a:p>
          <a:p>
            <a:pPr>
              <a:buNone/>
            </a:pPr>
            <a:r>
              <a:rPr lang="en-US" dirty="0">
                <a:latin typeface="Didot"/>
                <a:cs typeface="Didot"/>
              </a:rPr>
              <a:t>	(</a:t>
            </a:r>
            <a:r>
              <a:rPr lang="en-US" dirty="0" err="1">
                <a:latin typeface="Didot"/>
                <a:cs typeface="Didot"/>
              </a:rPr>
              <a:t>b</a:t>
            </a:r>
            <a:r>
              <a:rPr lang="en-US" dirty="0">
                <a:latin typeface="Didot"/>
                <a:cs typeface="Didot"/>
              </a:rPr>
              <a:t>)	</a:t>
            </a:r>
            <a:r>
              <a:rPr lang="en-US" i="1" dirty="0">
                <a:latin typeface="Didot"/>
                <a:cs typeface="Didot"/>
              </a:rPr>
              <a:t>love as desire</a:t>
            </a:r>
            <a:r>
              <a:rPr lang="en-US" dirty="0">
                <a:latin typeface="Didot"/>
                <a:cs typeface="Didot"/>
              </a:rPr>
              <a:t> – wanting a good for yourself; desiring goodness and happiness.</a:t>
            </a:r>
          </a:p>
          <a:p>
            <a:pPr>
              <a:buNone/>
            </a:pPr>
            <a:r>
              <a:rPr lang="en-US" dirty="0">
                <a:latin typeface="Didot"/>
                <a:cs typeface="Didot"/>
              </a:rPr>
              <a:t> </a:t>
            </a:r>
          </a:p>
          <a:p>
            <a:pPr>
              <a:buNone/>
            </a:pPr>
            <a:r>
              <a:rPr lang="en-US" dirty="0">
                <a:latin typeface="Didot"/>
                <a:cs typeface="Didot"/>
              </a:rPr>
              <a:t>	(</a:t>
            </a:r>
            <a:r>
              <a:rPr lang="en-US" dirty="0" err="1">
                <a:latin typeface="Didot"/>
                <a:cs typeface="Didot"/>
              </a:rPr>
              <a:t>c</a:t>
            </a:r>
            <a:r>
              <a:rPr lang="en-US" dirty="0">
                <a:latin typeface="Didot"/>
                <a:cs typeface="Didot"/>
              </a:rPr>
              <a:t>)	</a:t>
            </a:r>
            <a:r>
              <a:rPr lang="en-US" i="1" dirty="0">
                <a:latin typeface="Didot"/>
                <a:cs typeface="Didot"/>
              </a:rPr>
              <a:t>love as goodwill</a:t>
            </a:r>
            <a:r>
              <a:rPr lang="en-US" dirty="0">
                <a:latin typeface="Didot"/>
                <a:cs typeface="Didot"/>
              </a:rPr>
              <a:t> - willing (or desiring) the good of another person.  We also call this type of love </a:t>
            </a:r>
            <a:r>
              <a:rPr lang="en-US" i="1" dirty="0" smtClean="0">
                <a:latin typeface="Didot"/>
                <a:cs typeface="Didot"/>
              </a:rPr>
              <a:t>agape</a:t>
            </a:r>
            <a:r>
              <a:rPr lang="en-US" dirty="0" smtClean="0">
                <a:latin typeface="Didot"/>
                <a:cs typeface="Didot"/>
              </a:rPr>
              <a:t>.</a:t>
            </a:r>
            <a:r>
              <a:rPr lang="en-US" dirty="0">
                <a:latin typeface="Didot"/>
                <a:cs typeface="Didot"/>
              </a:rPr>
              <a:t> Loving vs. Using</a:t>
            </a:r>
            <a:endParaRPr lang="en-US" dirty="0" smtClean="0">
              <a:latin typeface="Didot"/>
              <a:cs typeface="Didot"/>
            </a:endParaRPr>
          </a:p>
          <a:p>
            <a:pPr>
              <a:buNone/>
            </a:pPr>
            <a:r>
              <a:rPr lang="en-US" dirty="0">
                <a:latin typeface="Didot"/>
                <a:cs typeface="Didot"/>
              </a:rPr>
              <a:t>	</a:t>
            </a:r>
            <a:r>
              <a:rPr lang="en-US" dirty="0" smtClean="0">
                <a:latin typeface="Didot"/>
                <a:cs typeface="Didot"/>
              </a:rPr>
              <a:t>-</a:t>
            </a:r>
            <a:r>
              <a:rPr lang="en-US" i="1" dirty="0">
                <a:latin typeface="Didot"/>
                <a:cs typeface="Didot"/>
              </a:rPr>
              <a:t>Hate</a:t>
            </a:r>
            <a:r>
              <a:rPr lang="en-US" dirty="0">
                <a:latin typeface="Didot"/>
                <a:cs typeface="Didot"/>
              </a:rPr>
              <a:t> is not the opposite of love.  Using is the opposite of love.</a:t>
            </a:r>
            <a:endParaRPr lang="en-US" dirty="0" smtClean="0">
              <a:latin typeface="Didot"/>
              <a:cs typeface="Didot"/>
            </a:endParaRPr>
          </a:p>
          <a:p>
            <a:pPr>
              <a:buNone/>
            </a:pPr>
            <a:endParaRPr lang="en-US" dirty="0" smtClean="0">
              <a:latin typeface="Didot"/>
              <a:cs typeface="Didot"/>
            </a:endParaRPr>
          </a:p>
          <a:p>
            <a:pPr>
              <a:buNone/>
            </a:pPr>
            <a:r>
              <a:rPr lang="en-US" dirty="0" smtClean="0">
                <a:latin typeface="Didot"/>
                <a:cs typeface="Didot"/>
              </a:rPr>
              <a:t>	</a:t>
            </a:r>
            <a:r>
              <a:rPr lang="en-US" i="1" dirty="0" smtClean="0">
                <a:latin typeface="Didot"/>
                <a:cs typeface="Didot"/>
              </a:rPr>
              <a:t>Utilitarianism</a:t>
            </a:r>
            <a:r>
              <a:rPr lang="en-US" dirty="0" smtClean="0">
                <a:latin typeface="Didot"/>
                <a:cs typeface="Didot"/>
              </a:rPr>
              <a:t> </a:t>
            </a:r>
            <a:r>
              <a:rPr lang="en-US" dirty="0">
                <a:latin typeface="Didot"/>
                <a:cs typeface="Didot"/>
              </a:rPr>
              <a:t>– using others for one’s own gain.</a:t>
            </a:r>
          </a:p>
          <a:p>
            <a:pPr>
              <a:buNone/>
            </a:pPr>
            <a:endParaRPr lang="en-US" dirty="0" smtClean="0">
              <a:latin typeface="Didot"/>
              <a:cs typeface="Didot"/>
            </a:endParaRPr>
          </a:p>
          <a:p>
            <a:pPr>
              <a:buNone/>
            </a:pPr>
            <a:endParaRPr lang="en-US" dirty="0" smtClean="0">
              <a:latin typeface="Didot"/>
              <a:cs typeface="Didot"/>
            </a:endParaRPr>
          </a:p>
          <a:p>
            <a:endParaRPr lang="en-US" dirty="0">
              <a:latin typeface="Didot"/>
              <a:cs typeface="Didot"/>
            </a:endParaRPr>
          </a:p>
        </p:txBody>
      </p:sp>
      <p:pic>
        <p:nvPicPr>
          <p:cNvPr id="4" name="Picture 3" descr="love.gif"/>
          <p:cNvPicPr>
            <a:picLocks noChangeAspect="1"/>
          </p:cNvPicPr>
          <p:nvPr/>
        </p:nvPicPr>
        <p:blipFill>
          <a:blip r:embed="rId2"/>
          <a:stretch>
            <a:fillRect/>
          </a:stretch>
        </p:blipFill>
        <p:spPr>
          <a:xfrm>
            <a:off x="4992107" y="1655673"/>
            <a:ext cx="3823044" cy="28690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6601"/>
          </a:xfrm>
        </p:spPr>
        <p:txBody>
          <a:bodyPr>
            <a:normAutofit fontScale="90000"/>
          </a:bodyPr>
          <a:lstStyle/>
          <a:p>
            <a:r>
              <a:rPr lang="en-US" sz="2600" dirty="0" smtClean="0">
                <a:latin typeface="Didot"/>
                <a:cs typeface="Didot"/>
              </a:rPr>
              <a:t>Chapter Three.  Naked Without Shame</a:t>
            </a:r>
            <a:br>
              <a:rPr lang="en-US" sz="2600" dirty="0" smtClean="0">
                <a:latin typeface="Didot"/>
                <a:cs typeface="Didot"/>
              </a:rPr>
            </a:br>
            <a:endParaRPr lang="en-US" sz="2600" dirty="0">
              <a:latin typeface="Didot"/>
              <a:cs typeface="Didot"/>
            </a:endParaRPr>
          </a:p>
        </p:txBody>
      </p:sp>
      <p:sp>
        <p:nvSpPr>
          <p:cNvPr id="3" name="Content Placeholder 2"/>
          <p:cNvSpPr>
            <a:spLocks noGrp="1"/>
          </p:cNvSpPr>
          <p:nvPr>
            <p:ph idx="1"/>
          </p:nvPr>
        </p:nvSpPr>
        <p:spPr>
          <a:xfrm>
            <a:off x="249260" y="2857736"/>
            <a:ext cx="8437539" cy="3523974"/>
          </a:xfrm>
        </p:spPr>
        <p:txBody>
          <a:bodyPr>
            <a:normAutofit fontScale="55000" lnSpcReduction="20000"/>
          </a:bodyPr>
          <a:lstStyle/>
          <a:p>
            <a:pPr>
              <a:buNone/>
            </a:pPr>
            <a:r>
              <a:rPr lang="en-US" dirty="0" smtClean="0">
                <a:latin typeface="Didot"/>
                <a:cs typeface="Didot"/>
              </a:rPr>
              <a:t>Intro </a:t>
            </a:r>
            <a:r>
              <a:rPr lang="en-US" dirty="0">
                <a:latin typeface="Didot"/>
                <a:cs typeface="Didot"/>
              </a:rPr>
              <a:t>: The Two </a:t>
            </a:r>
            <a:r>
              <a:rPr lang="en-US" dirty="0" smtClean="0">
                <a:latin typeface="Didot"/>
                <a:cs typeface="Didot"/>
              </a:rPr>
              <a:t>Bishops</a:t>
            </a:r>
            <a:endParaRPr lang="en-US" dirty="0">
              <a:latin typeface="Didot"/>
              <a:cs typeface="Didot"/>
            </a:endParaRPr>
          </a:p>
          <a:p>
            <a:pPr>
              <a:buNone/>
            </a:pPr>
            <a:r>
              <a:rPr lang="en-US" i="1" dirty="0" smtClean="0">
                <a:latin typeface="Didot"/>
                <a:cs typeface="Didot"/>
              </a:rPr>
              <a:t>Original </a:t>
            </a:r>
            <a:r>
              <a:rPr lang="en-US" i="1" dirty="0">
                <a:latin typeface="Didot"/>
                <a:cs typeface="Didot"/>
              </a:rPr>
              <a:t>Sin</a:t>
            </a:r>
            <a:r>
              <a:rPr lang="en-US" dirty="0">
                <a:latin typeface="Didot"/>
                <a:cs typeface="Didot"/>
              </a:rPr>
              <a:t> - the first human offense against God.</a:t>
            </a:r>
            <a:endParaRPr lang="en-US" dirty="0" smtClean="0">
              <a:latin typeface="Didot"/>
              <a:cs typeface="Didot"/>
            </a:endParaRPr>
          </a:p>
          <a:p>
            <a:pPr>
              <a:buNone/>
            </a:pPr>
            <a:r>
              <a:rPr lang="en-US" i="1" dirty="0" smtClean="0">
                <a:latin typeface="Didot"/>
                <a:cs typeface="Didot"/>
              </a:rPr>
              <a:t>Original </a:t>
            </a:r>
            <a:r>
              <a:rPr lang="en-US" i="1" dirty="0">
                <a:latin typeface="Didot"/>
                <a:cs typeface="Didot"/>
              </a:rPr>
              <a:t>Man</a:t>
            </a:r>
            <a:r>
              <a:rPr lang="en-US" dirty="0">
                <a:latin typeface="Didot"/>
                <a:cs typeface="Didot"/>
              </a:rPr>
              <a:t> - the period of humanity before their first sin.</a:t>
            </a:r>
          </a:p>
          <a:p>
            <a:pPr>
              <a:buNone/>
            </a:pPr>
            <a:r>
              <a:rPr lang="en-US" dirty="0">
                <a:latin typeface="Didot"/>
                <a:cs typeface="Didot"/>
              </a:rPr>
              <a:t> </a:t>
            </a:r>
          </a:p>
          <a:p>
            <a:pPr>
              <a:buNone/>
            </a:pPr>
            <a:r>
              <a:rPr lang="en-US" i="1" dirty="0">
                <a:latin typeface="Didot"/>
                <a:cs typeface="Didot"/>
              </a:rPr>
              <a:t>Original Solitude</a:t>
            </a:r>
            <a:r>
              <a:rPr lang="en-US" dirty="0">
                <a:latin typeface="Didot"/>
                <a:cs typeface="Didot"/>
              </a:rPr>
              <a:t> - Adam’s experience with the animals without Eve.</a:t>
            </a:r>
          </a:p>
          <a:p>
            <a:pPr>
              <a:buNone/>
            </a:pPr>
            <a:r>
              <a:rPr lang="en-US" dirty="0">
                <a:latin typeface="Didot"/>
                <a:cs typeface="Didot"/>
              </a:rPr>
              <a:t>		Adam realizes he is alone.</a:t>
            </a:r>
          </a:p>
          <a:p>
            <a:pPr>
              <a:buNone/>
            </a:pPr>
            <a:r>
              <a:rPr lang="en-US" dirty="0">
                <a:latin typeface="Didot"/>
                <a:cs typeface="Didot"/>
              </a:rPr>
              <a:t> </a:t>
            </a:r>
          </a:p>
          <a:p>
            <a:pPr>
              <a:buNone/>
            </a:pPr>
            <a:r>
              <a:rPr lang="en-US" i="1" dirty="0">
                <a:latin typeface="Didot"/>
                <a:cs typeface="Didot"/>
              </a:rPr>
              <a:t>Original Nakedness</a:t>
            </a:r>
            <a:r>
              <a:rPr lang="en-US" dirty="0">
                <a:latin typeface="Didot"/>
                <a:cs typeface="Didot"/>
              </a:rPr>
              <a:t> - the peaceful state where Adam and Eve were naked </a:t>
            </a:r>
          </a:p>
          <a:p>
            <a:pPr>
              <a:buNone/>
            </a:pPr>
            <a:r>
              <a:rPr lang="en-US" dirty="0">
                <a:latin typeface="Didot"/>
                <a:cs typeface="Didot"/>
              </a:rPr>
              <a:t>		without shame. Lust does not exist, and desire was pure.</a:t>
            </a:r>
          </a:p>
          <a:p>
            <a:pPr>
              <a:buNone/>
            </a:pPr>
            <a:r>
              <a:rPr lang="en-US" dirty="0">
                <a:latin typeface="Didot"/>
                <a:cs typeface="Didot"/>
              </a:rPr>
              <a:t> </a:t>
            </a:r>
          </a:p>
          <a:p>
            <a:pPr>
              <a:buNone/>
            </a:pPr>
            <a:r>
              <a:rPr lang="en-US" i="1" dirty="0">
                <a:latin typeface="Didot"/>
                <a:cs typeface="Didot"/>
              </a:rPr>
              <a:t>Original Innocence </a:t>
            </a:r>
            <a:r>
              <a:rPr lang="en-US" dirty="0">
                <a:latin typeface="Didot"/>
                <a:cs typeface="Didot"/>
              </a:rPr>
              <a:t>- prior to the first sin, the hearts, mind,</a:t>
            </a:r>
            <a:r>
              <a:rPr lang="en-US" dirty="0" smtClean="0">
                <a:latin typeface="Didot"/>
                <a:cs typeface="Didot"/>
              </a:rPr>
              <a:t> and </a:t>
            </a:r>
            <a:r>
              <a:rPr lang="en-US" dirty="0">
                <a:latin typeface="Didot"/>
                <a:cs typeface="Didot"/>
              </a:rPr>
              <a:t>bodies are perfectly innocent.</a:t>
            </a:r>
          </a:p>
          <a:p>
            <a:endParaRPr lang="en-US" dirty="0">
              <a:latin typeface="Didot"/>
              <a:cs typeface="Didot"/>
            </a:endParaRPr>
          </a:p>
        </p:txBody>
      </p:sp>
      <p:pic>
        <p:nvPicPr>
          <p:cNvPr id="4" name="Picture 3" descr="St-Nonnus.jpg"/>
          <p:cNvPicPr>
            <a:picLocks noChangeAspect="1"/>
          </p:cNvPicPr>
          <p:nvPr/>
        </p:nvPicPr>
        <p:blipFill>
          <a:blip r:embed="rId2"/>
          <a:stretch>
            <a:fillRect/>
          </a:stretch>
        </p:blipFill>
        <p:spPr>
          <a:xfrm>
            <a:off x="4026673" y="695675"/>
            <a:ext cx="3989347" cy="2333768"/>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TotalTime>
  <Words>997</Words>
  <Application>Microsoft Macintosh PowerPoint</Application>
  <PresentationFormat>On-screen Show (4:3)</PresentationFormat>
  <Paragraphs>277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THEOLOGY OF THE BODY for Teens</vt:lpstr>
      <vt:lpstr>Chapter One </vt:lpstr>
      <vt:lpstr>Theology of the Body </vt:lpstr>
      <vt:lpstr>PowerPoint Presentation</vt:lpstr>
      <vt:lpstr>PowerPoint Presentation</vt:lpstr>
      <vt:lpstr>Chapter Two.  Loved Defined : Giving vs. Using </vt:lpstr>
      <vt:lpstr>PowerPoint Presentation</vt:lpstr>
      <vt:lpstr>PowerPoint Presentation</vt:lpstr>
      <vt:lpstr>Chapter Three.  Naked Without Shame </vt:lpstr>
      <vt:lpstr>PowerPoint Presentation</vt:lpstr>
      <vt:lpstr>  Chapter Four.  Hope and Redemption in Christ   </vt:lpstr>
      <vt:lpstr>PowerPoint Presentation</vt:lpstr>
      <vt:lpstr>PowerPoint Presentation</vt:lpstr>
      <vt:lpstr>Chapter Five.  Truth and Freedom </vt:lpstr>
      <vt:lpstr>PowerPoint Presentation</vt:lpstr>
      <vt:lpstr>Chapter Six.  Language of the Body </vt:lpstr>
      <vt:lpstr>PowerPoint Presentation</vt:lpstr>
      <vt:lpstr>PowerPoint Presentation</vt:lpstr>
      <vt:lpstr> Chapter Seven --  Free, Total, Fruitful, and Faithful </vt:lpstr>
      <vt:lpstr>Spousal Vows of Love vs. Christ’s Example of This Love </vt:lpstr>
      <vt:lpstr>PowerPoint Presentation</vt:lpstr>
      <vt:lpstr>PowerPoint Presentation</vt:lpstr>
      <vt:lpstr>Chapter 8-Marriage </vt:lpstr>
      <vt:lpstr>PowerPoint Presentation</vt:lpstr>
      <vt:lpstr>PowerPoint Presentation</vt:lpstr>
      <vt:lpstr>Chapter 9-  Celibacy and Religious life </vt:lpstr>
      <vt:lpstr>PowerPoint Presentation</vt:lpstr>
      <vt:lpstr>PowerPoint Presentation</vt:lpstr>
      <vt:lpstr>Chapter 10-Finding Your Vocation. </vt:lpstr>
      <vt:lpstr>PowerPoint Presentation</vt:lpstr>
      <vt:lpstr>Chapter 11 –  Dating with Purity and Purpose. </vt:lpstr>
      <vt:lpstr>PowerPoint Presentation</vt:lpstr>
    </vt:vector>
  </TitlesOfParts>
  <Company>Kellenberg Memorial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THEOLOGY OF THE BODY for Teens</dc:title>
  <dc:creator>Alex Basile</dc:creator>
  <cp:lastModifiedBy>Alex Basile</cp:lastModifiedBy>
  <cp:revision>140</cp:revision>
  <dcterms:created xsi:type="dcterms:W3CDTF">2011-03-19T01:00:31Z</dcterms:created>
  <dcterms:modified xsi:type="dcterms:W3CDTF">2012-04-26T20:52:19Z</dcterms:modified>
</cp:coreProperties>
</file>